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301" r:id="rId2"/>
    <p:sldId id="299" r:id="rId3"/>
    <p:sldId id="279" r:id="rId4"/>
    <p:sldId id="280" r:id="rId5"/>
    <p:sldId id="283" r:id="rId6"/>
    <p:sldId id="268" r:id="rId7"/>
    <p:sldId id="274" r:id="rId8"/>
    <p:sldId id="270" r:id="rId9"/>
    <p:sldId id="271" r:id="rId10"/>
    <p:sldId id="273" r:id="rId11"/>
    <p:sldId id="276" r:id="rId12"/>
    <p:sldId id="285" r:id="rId13"/>
    <p:sldId id="286" r:id="rId14"/>
    <p:sldId id="289" r:id="rId15"/>
    <p:sldId id="287" r:id="rId16"/>
    <p:sldId id="288" r:id="rId17"/>
    <p:sldId id="292" r:id="rId18"/>
    <p:sldId id="290" r:id="rId19"/>
    <p:sldId id="300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0" autoAdjust="0"/>
    <p:restoredTop sz="94660"/>
  </p:normalViewPr>
  <p:slideViewPr>
    <p:cSldViewPr>
      <p:cViewPr varScale="1">
        <p:scale>
          <a:sx n="72" d="100"/>
          <a:sy n="72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coming\Ceid\Diplwmatiki\Anafora\measurments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coming\Ceid\Diplwmatiki\Anafora\measurments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coming\Ceid\Diplwmatiki\Anafora\measurments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coming\Ceid\Diplwmatiki\Anafora\measurments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coming\Ceid\Diplwmatiki\Anafora\measurments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coming\Ceid\Diplwmatiki\Anafora\measurments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coming\Ceid\Diplwmatiki\Anafora\measurments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coming\Ceid\Diplwmatiki\Anafora\measurments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/>
      <c:barChart>
        <c:barDir val="col"/>
        <c:grouping val="stacked"/>
        <c:ser>
          <c:idx val="0"/>
          <c:order val="0"/>
          <c:tx>
            <c:v>Map</c:v>
          </c:tx>
          <c:val>
            <c:numRef>
              <c:f>GraphsBulkInsert!$A$35:$H$35</c:f>
              <c:numCache>
                <c:formatCode>General</c:formatCode>
                <c:ptCount val="8"/>
                <c:pt idx="0">
                  <c:v>64</c:v>
                </c:pt>
                <c:pt idx="1">
                  <c:v>63</c:v>
                </c:pt>
                <c:pt idx="2">
                  <c:v>58</c:v>
                </c:pt>
                <c:pt idx="3">
                  <c:v>58</c:v>
                </c:pt>
                <c:pt idx="4">
                  <c:v>55</c:v>
                </c:pt>
                <c:pt idx="5">
                  <c:v>48</c:v>
                </c:pt>
                <c:pt idx="6">
                  <c:v>48</c:v>
                </c:pt>
              </c:numCache>
            </c:numRef>
          </c:val>
        </c:ser>
        <c:ser>
          <c:idx val="2"/>
          <c:order val="1"/>
          <c:tx>
            <c:v>Reduce</c:v>
          </c:tx>
          <c:val>
            <c:numRef>
              <c:f>GraphsBulkInsert!$A$37:$H$37</c:f>
              <c:numCache>
                <c:formatCode>General</c:formatCode>
                <c:ptCount val="8"/>
                <c:pt idx="0">
                  <c:v>175</c:v>
                </c:pt>
                <c:pt idx="1">
                  <c:v>168</c:v>
                </c:pt>
                <c:pt idx="2">
                  <c:v>123</c:v>
                </c:pt>
                <c:pt idx="3">
                  <c:v>112</c:v>
                </c:pt>
                <c:pt idx="4">
                  <c:v>109</c:v>
                </c:pt>
                <c:pt idx="5">
                  <c:v>107</c:v>
                </c:pt>
                <c:pt idx="6">
                  <c:v>105</c:v>
                </c:pt>
                <c:pt idx="7">
                  <c:v>105</c:v>
                </c:pt>
              </c:numCache>
            </c:numRef>
          </c:val>
        </c:ser>
        <c:overlap val="100"/>
        <c:axId val="72613888"/>
        <c:axId val="72615808"/>
      </c:barChart>
      <c:catAx>
        <c:axId val="72613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Tasks ID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2615808"/>
        <c:crosses val="autoZero"/>
        <c:auto val="1"/>
        <c:lblAlgn val="ctr"/>
        <c:lblOffset val="100"/>
      </c:catAx>
      <c:valAx>
        <c:axId val="72615808"/>
        <c:scaling>
          <c:orientation val="minMax"/>
          <c:max val="25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l-GR">
                    <a:solidFill>
                      <a:schemeClr val="bg1"/>
                    </a:solidFill>
                  </a:rPr>
                  <a:t>Χρόνος</a:t>
                </a:r>
                <a:r>
                  <a:rPr lang="en-US">
                    <a:solidFill>
                      <a:schemeClr val="bg1"/>
                    </a:solidFill>
                  </a:rPr>
                  <a:t> (sec)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261388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1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spPr>
    <a:solidFill>
      <a:schemeClr val="tx1"/>
    </a:solidFill>
    <a:ln>
      <a:solidFill>
        <a:prstClr val="white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/>
      <c:barChart>
        <c:barDir val="col"/>
        <c:grouping val="stacked"/>
        <c:ser>
          <c:idx val="0"/>
          <c:order val="0"/>
          <c:tx>
            <c:v>Map</c:v>
          </c:tx>
          <c:val>
            <c:numRef>
              <c:f>GraphsBulkInsert!$A$39:$H$39</c:f>
              <c:numCache>
                <c:formatCode>General</c:formatCode>
                <c:ptCount val="8"/>
                <c:pt idx="0">
                  <c:v>62</c:v>
                </c:pt>
                <c:pt idx="1">
                  <c:v>61</c:v>
                </c:pt>
                <c:pt idx="2">
                  <c:v>57</c:v>
                </c:pt>
                <c:pt idx="3">
                  <c:v>57</c:v>
                </c:pt>
                <c:pt idx="4">
                  <c:v>51</c:v>
                </c:pt>
                <c:pt idx="5">
                  <c:v>49</c:v>
                </c:pt>
                <c:pt idx="6">
                  <c:v>48</c:v>
                </c:pt>
              </c:numCache>
            </c:numRef>
          </c:val>
        </c:ser>
        <c:ser>
          <c:idx val="2"/>
          <c:order val="1"/>
          <c:tx>
            <c:v>Reduce</c:v>
          </c:tx>
          <c:val>
            <c:numRef>
              <c:f>GraphsBulkInsert!$A$41:$H$41</c:f>
              <c:numCache>
                <c:formatCode>General</c:formatCode>
                <c:ptCount val="8"/>
                <c:pt idx="0">
                  <c:v>98</c:v>
                </c:pt>
                <c:pt idx="1">
                  <c:v>92</c:v>
                </c:pt>
                <c:pt idx="2">
                  <c:v>88</c:v>
                </c:pt>
                <c:pt idx="3">
                  <c:v>87</c:v>
                </c:pt>
                <c:pt idx="4">
                  <c:v>87</c:v>
                </c:pt>
                <c:pt idx="5">
                  <c:v>86</c:v>
                </c:pt>
                <c:pt idx="6">
                  <c:v>84</c:v>
                </c:pt>
                <c:pt idx="7">
                  <c:v>84</c:v>
                </c:pt>
              </c:numCache>
            </c:numRef>
          </c:val>
        </c:ser>
        <c:overlap val="100"/>
        <c:axId val="72653056"/>
        <c:axId val="72659328"/>
      </c:barChart>
      <c:catAx>
        <c:axId val="72653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 Tasks ID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2659328"/>
        <c:crosses val="autoZero"/>
        <c:auto val="1"/>
        <c:lblAlgn val="ctr"/>
        <c:lblOffset val="100"/>
      </c:catAx>
      <c:valAx>
        <c:axId val="72659328"/>
        <c:scaling>
          <c:orientation val="minMax"/>
          <c:max val="25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r>
                  <a:rPr lang="el-GR" sz="1000">
                    <a:solidFill>
                      <a:schemeClr val="bg1"/>
                    </a:solidFill>
                  </a:rPr>
                  <a:t>Χρόνος</a:t>
                </a:r>
                <a:r>
                  <a:rPr lang="en-US" sz="1000">
                    <a:solidFill>
                      <a:schemeClr val="bg1"/>
                    </a:solidFill>
                  </a:rPr>
                  <a:t> (sec)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26530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spPr>
    <a:solidFill>
      <a:prstClr val="white"/>
    </a:solidFill>
    <a:ln>
      <a:solidFill>
        <a:prstClr val="white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/>
      <c:barChart>
        <c:barDir val="col"/>
        <c:grouping val="stacked"/>
        <c:ser>
          <c:idx val="0"/>
          <c:order val="0"/>
          <c:tx>
            <c:v>Map</c:v>
          </c:tx>
          <c:val>
            <c:numRef>
              <c:f>GraphsBulkInsert!$A$1:$H$1</c:f>
              <c:numCache>
                <c:formatCode>General</c:formatCode>
                <c:ptCount val="8"/>
                <c:pt idx="0">
                  <c:v>66</c:v>
                </c:pt>
                <c:pt idx="1">
                  <c:v>55</c:v>
                </c:pt>
                <c:pt idx="2">
                  <c:v>53</c:v>
                </c:pt>
                <c:pt idx="3">
                  <c:v>49</c:v>
                </c:pt>
                <c:pt idx="4">
                  <c:v>49</c:v>
                </c:pt>
                <c:pt idx="5">
                  <c:v>48</c:v>
                </c:pt>
                <c:pt idx="6">
                  <c:v>44</c:v>
                </c:pt>
              </c:numCache>
            </c:numRef>
          </c:val>
        </c:ser>
        <c:ser>
          <c:idx val="2"/>
          <c:order val="1"/>
          <c:tx>
            <c:v>Reduce</c:v>
          </c:tx>
          <c:val>
            <c:numRef>
              <c:f>GraphsBulkInsert!$A$3:$H$3</c:f>
              <c:numCache>
                <c:formatCode>General</c:formatCode>
                <c:ptCount val="8"/>
                <c:pt idx="0">
                  <c:v>77</c:v>
                </c:pt>
                <c:pt idx="1">
                  <c:v>71</c:v>
                </c:pt>
                <c:pt idx="2">
                  <c:v>71</c:v>
                </c:pt>
                <c:pt idx="3">
                  <c:v>67</c:v>
                </c:pt>
                <c:pt idx="4">
                  <c:v>67</c:v>
                </c:pt>
                <c:pt idx="5">
                  <c:v>65</c:v>
                </c:pt>
                <c:pt idx="6">
                  <c:v>64</c:v>
                </c:pt>
                <c:pt idx="7">
                  <c:v>64</c:v>
                </c:pt>
              </c:numCache>
            </c:numRef>
          </c:val>
        </c:ser>
        <c:overlap val="100"/>
        <c:axId val="72668288"/>
        <c:axId val="72670208"/>
      </c:barChart>
      <c:catAx>
        <c:axId val="72668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Tasks ID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2670208"/>
        <c:crosses val="autoZero"/>
        <c:auto val="1"/>
        <c:lblAlgn val="ctr"/>
        <c:lblOffset val="100"/>
      </c:catAx>
      <c:valAx>
        <c:axId val="72670208"/>
        <c:scaling>
          <c:orientation val="minMax"/>
          <c:max val="25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l-GR">
                    <a:solidFill>
                      <a:schemeClr val="bg1"/>
                    </a:solidFill>
                  </a:rPr>
                  <a:t>Χρόνος</a:t>
                </a:r>
                <a:r>
                  <a:rPr lang="en-US">
                    <a:solidFill>
                      <a:schemeClr val="bg1"/>
                    </a:solidFill>
                  </a:rPr>
                  <a:t> (sec)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266828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spPr>
    <a:solidFill>
      <a:prstClr val="white"/>
    </a:solidFill>
    <a:ln>
      <a:solidFill>
        <a:prstClr val="white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/>
      <c:barChart>
        <c:barDir val="col"/>
        <c:grouping val="stacked"/>
        <c:ser>
          <c:idx val="0"/>
          <c:order val="0"/>
          <c:tx>
            <c:v>Map</c:v>
          </c:tx>
          <c:val>
            <c:numRef>
              <c:f>GraphsBulkInsert!$A$5:$H$5</c:f>
              <c:numCache>
                <c:formatCode>General</c:formatCode>
                <c:ptCount val="8"/>
                <c:pt idx="0">
                  <c:v>64</c:v>
                </c:pt>
                <c:pt idx="1">
                  <c:v>53</c:v>
                </c:pt>
                <c:pt idx="2">
                  <c:v>51</c:v>
                </c:pt>
                <c:pt idx="3">
                  <c:v>48</c:v>
                </c:pt>
                <c:pt idx="4">
                  <c:v>48</c:v>
                </c:pt>
                <c:pt idx="5">
                  <c:v>44</c:v>
                </c:pt>
                <c:pt idx="6">
                  <c:v>41</c:v>
                </c:pt>
              </c:numCache>
            </c:numRef>
          </c:val>
        </c:ser>
        <c:ser>
          <c:idx val="2"/>
          <c:order val="1"/>
          <c:tx>
            <c:v>Reduce</c:v>
          </c:tx>
          <c:val>
            <c:numRef>
              <c:f>GraphsBulkInsert!$A$7:$H$7</c:f>
              <c:numCache>
                <c:formatCode>General</c:formatCode>
                <c:ptCount val="8"/>
                <c:pt idx="0">
                  <c:v>74</c:v>
                </c:pt>
                <c:pt idx="1">
                  <c:v>71</c:v>
                </c:pt>
                <c:pt idx="2">
                  <c:v>69</c:v>
                </c:pt>
                <c:pt idx="3">
                  <c:v>67</c:v>
                </c:pt>
                <c:pt idx="4">
                  <c:v>67</c:v>
                </c:pt>
                <c:pt idx="5">
                  <c:v>62</c:v>
                </c:pt>
                <c:pt idx="6">
                  <c:v>60</c:v>
                </c:pt>
                <c:pt idx="7">
                  <c:v>60</c:v>
                </c:pt>
              </c:numCache>
            </c:numRef>
          </c:val>
        </c:ser>
        <c:overlap val="100"/>
        <c:axId val="75062656"/>
        <c:axId val="75073024"/>
      </c:barChart>
      <c:catAx>
        <c:axId val="75062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Tasks ID</a:t>
                </a:r>
              </a:p>
            </c:rich>
          </c:tx>
          <c:layout/>
        </c:title>
        <c:numFmt formatCode="General" sourceLinked="1"/>
        <c:tickLblPos val="nextTo"/>
        <c:crossAx val="75073024"/>
        <c:crosses val="autoZero"/>
        <c:auto val="1"/>
        <c:lblAlgn val="ctr"/>
        <c:lblOffset val="100"/>
      </c:catAx>
      <c:valAx>
        <c:axId val="75073024"/>
        <c:scaling>
          <c:orientation val="minMax"/>
          <c:max val="25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l-GR">
                    <a:solidFill>
                      <a:schemeClr val="bg1"/>
                    </a:solidFill>
                  </a:rPr>
                  <a:t>Χρόνος</a:t>
                </a:r>
                <a:r>
                  <a:rPr lang="en-US">
                    <a:solidFill>
                      <a:schemeClr val="bg1"/>
                    </a:solidFill>
                  </a:rPr>
                  <a:t> (sec)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50626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spPr>
    <a:solidFill>
      <a:prstClr val="white"/>
    </a:solidFill>
    <a:ln>
      <a:solidFill>
        <a:prstClr val="white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/>
      <c:barChart>
        <c:barDir val="col"/>
        <c:grouping val="stacked"/>
        <c:ser>
          <c:idx val="0"/>
          <c:order val="0"/>
          <c:tx>
            <c:v>Map Time</c:v>
          </c:tx>
          <c:val>
            <c:numRef>
              <c:f>GraphsBulkLoading!$A$1:$H$1</c:f>
              <c:numCache>
                <c:formatCode>General</c:formatCode>
                <c:ptCount val="8"/>
                <c:pt idx="0">
                  <c:v>67</c:v>
                </c:pt>
                <c:pt idx="1">
                  <c:v>64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44</c:v>
                </c:pt>
                <c:pt idx="6">
                  <c:v>39</c:v>
                </c:pt>
              </c:numCache>
            </c:numRef>
          </c:val>
        </c:ser>
        <c:ser>
          <c:idx val="2"/>
          <c:order val="1"/>
          <c:tx>
            <c:v>Reduce Time</c:v>
          </c:tx>
          <c:val>
            <c:numRef>
              <c:f>GraphsBulkLoading!$A$3:$H$3</c:f>
              <c:numCache>
                <c:formatCode>General</c:formatCode>
                <c:ptCount val="8"/>
                <c:pt idx="0">
                  <c:v>47</c:v>
                </c:pt>
                <c:pt idx="1">
                  <c:v>46</c:v>
                </c:pt>
                <c:pt idx="2">
                  <c:v>46</c:v>
                </c:pt>
                <c:pt idx="3">
                  <c:v>43</c:v>
                </c:pt>
                <c:pt idx="4">
                  <c:v>43</c:v>
                </c:pt>
                <c:pt idx="5">
                  <c:v>41</c:v>
                </c:pt>
                <c:pt idx="6">
                  <c:v>41</c:v>
                </c:pt>
                <c:pt idx="7">
                  <c:v>41</c:v>
                </c:pt>
              </c:numCache>
            </c:numRef>
          </c:val>
        </c:ser>
        <c:overlap val="100"/>
        <c:axId val="75094272"/>
        <c:axId val="75108736"/>
      </c:barChart>
      <c:catAx>
        <c:axId val="75094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Tasks ID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5108736"/>
        <c:crosses val="autoZero"/>
        <c:auto val="1"/>
        <c:lblAlgn val="ctr"/>
        <c:lblOffset val="100"/>
      </c:catAx>
      <c:valAx>
        <c:axId val="7510873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l-GR">
                    <a:solidFill>
                      <a:schemeClr val="bg1"/>
                    </a:solidFill>
                  </a:rPr>
                  <a:t>Χρόνος</a:t>
                </a:r>
                <a:r>
                  <a:rPr lang="en-US">
                    <a:solidFill>
                      <a:schemeClr val="bg1"/>
                    </a:solidFill>
                  </a:rPr>
                  <a:t> (sec)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509427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spPr>
    <a:solidFill>
      <a:prstClr val="white"/>
    </a:solidFill>
    <a:ln>
      <a:solidFill>
        <a:prstClr val="white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autoTitleDeleted val="1"/>
    <c:plotArea>
      <c:layout/>
      <c:barChart>
        <c:barDir val="col"/>
        <c:grouping val="stacked"/>
        <c:ser>
          <c:idx val="0"/>
          <c:order val="0"/>
          <c:tx>
            <c:v>Map Time</c:v>
          </c:tx>
          <c:val>
            <c:numRef>
              <c:f>GraphsBulkLoading!$A$5:$H$5</c:f>
              <c:numCache>
                <c:formatCode>General</c:formatCode>
                <c:ptCount val="8"/>
                <c:pt idx="0">
                  <c:v>64</c:v>
                </c:pt>
                <c:pt idx="1">
                  <c:v>60</c:v>
                </c:pt>
                <c:pt idx="2">
                  <c:v>54</c:v>
                </c:pt>
                <c:pt idx="3">
                  <c:v>54</c:v>
                </c:pt>
                <c:pt idx="4">
                  <c:v>51</c:v>
                </c:pt>
                <c:pt idx="5">
                  <c:v>51</c:v>
                </c:pt>
                <c:pt idx="6">
                  <c:v>41</c:v>
                </c:pt>
              </c:numCache>
            </c:numRef>
          </c:val>
        </c:ser>
        <c:ser>
          <c:idx val="2"/>
          <c:order val="1"/>
          <c:tx>
            <c:v>Reduce Time</c:v>
          </c:tx>
          <c:val>
            <c:numRef>
              <c:f>GraphsBulkLoading!$A$7:$H$7</c:f>
              <c:numCache>
                <c:formatCode>General</c:formatCode>
                <c:ptCount val="8"/>
                <c:pt idx="0">
                  <c:v>40</c:v>
                </c:pt>
                <c:pt idx="1">
                  <c:v>39</c:v>
                </c:pt>
                <c:pt idx="2">
                  <c:v>39</c:v>
                </c:pt>
                <c:pt idx="3">
                  <c:v>38</c:v>
                </c:pt>
                <c:pt idx="4">
                  <c:v>37</c:v>
                </c:pt>
                <c:pt idx="5">
                  <c:v>37</c:v>
                </c:pt>
                <c:pt idx="6">
                  <c:v>36</c:v>
                </c:pt>
                <c:pt idx="7">
                  <c:v>36</c:v>
                </c:pt>
              </c:numCache>
            </c:numRef>
          </c:val>
        </c:ser>
        <c:overlap val="100"/>
        <c:axId val="75137792"/>
        <c:axId val="75139712"/>
      </c:barChart>
      <c:catAx>
        <c:axId val="75137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Tasks ID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5139712"/>
        <c:crosses val="autoZero"/>
        <c:auto val="1"/>
        <c:lblAlgn val="ctr"/>
        <c:lblOffset val="100"/>
      </c:catAx>
      <c:valAx>
        <c:axId val="7513971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l-GR">
                    <a:solidFill>
                      <a:schemeClr val="bg1"/>
                    </a:solidFill>
                  </a:rPr>
                  <a:t>Χρόνος (</a:t>
                </a:r>
                <a:r>
                  <a:rPr lang="en-US">
                    <a:solidFill>
                      <a:schemeClr val="bg1"/>
                    </a:solidFill>
                  </a:rPr>
                  <a:t>sec)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513779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spPr>
    <a:solidFill>
      <a:schemeClr val="tx1"/>
    </a:solidFill>
    <a:ln>
      <a:solidFill>
        <a:schemeClr val="tx1"/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/>
      <c:barChart>
        <c:barDir val="col"/>
        <c:grouping val="stacked"/>
        <c:ser>
          <c:idx val="0"/>
          <c:order val="0"/>
          <c:tx>
            <c:v>Map Time</c:v>
          </c:tx>
          <c:val>
            <c:numRef>
              <c:f>GraphsBulkLoading!$A$54:$H$54</c:f>
              <c:numCache>
                <c:formatCode>General</c:formatCode>
                <c:ptCount val="8"/>
                <c:pt idx="0">
                  <c:v>61</c:v>
                </c:pt>
                <c:pt idx="1">
                  <c:v>60</c:v>
                </c:pt>
                <c:pt idx="2">
                  <c:v>54</c:v>
                </c:pt>
                <c:pt idx="3">
                  <c:v>54</c:v>
                </c:pt>
                <c:pt idx="4">
                  <c:v>54</c:v>
                </c:pt>
                <c:pt idx="5">
                  <c:v>45</c:v>
                </c:pt>
                <c:pt idx="6">
                  <c:v>36</c:v>
                </c:pt>
              </c:numCache>
            </c:numRef>
          </c:val>
        </c:ser>
        <c:ser>
          <c:idx val="1"/>
          <c:order val="1"/>
          <c:tx>
            <c:v>Reduce Time</c:v>
          </c:tx>
          <c:val>
            <c:numRef>
              <c:f>GraphsBulkLoading!$A$56:$H$56</c:f>
              <c:numCache>
                <c:formatCode>General</c:formatCode>
                <c:ptCount val="8"/>
                <c:pt idx="0">
                  <c:v>38</c:v>
                </c:pt>
                <c:pt idx="1">
                  <c:v>35</c:v>
                </c:pt>
                <c:pt idx="2">
                  <c:v>34</c:v>
                </c:pt>
                <c:pt idx="3">
                  <c:v>34</c:v>
                </c:pt>
                <c:pt idx="4">
                  <c:v>32</c:v>
                </c:pt>
                <c:pt idx="5">
                  <c:v>32</c:v>
                </c:pt>
                <c:pt idx="6">
                  <c:v>30</c:v>
                </c:pt>
                <c:pt idx="7">
                  <c:v>29</c:v>
                </c:pt>
              </c:numCache>
            </c:numRef>
          </c:val>
        </c:ser>
        <c:overlap val="100"/>
        <c:axId val="75151616"/>
        <c:axId val="75178368"/>
      </c:barChart>
      <c:catAx>
        <c:axId val="75151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Tasks ID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5178368"/>
        <c:crosses val="autoZero"/>
        <c:auto val="1"/>
        <c:lblAlgn val="ctr"/>
        <c:lblOffset val="100"/>
      </c:catAx>
      <c:valAx>
        <c:axId val="7517836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l-GR">
                    <a:solidFill>
                      <a:schemeClr val="bg1"/>
                    </a:solidFill>
                  </a:rPr>
                  <a:t>Χρόνος (</a:t>
                </a:r>
                <a:r>
                  <a:rPr lang="en-US">
                    <a:solidFill>
                      <a:schemeClr val="bg1"/>
                    </a:solidFill>
                  </a:rPr>
                  <a:t>sec)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515161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spPr>
    <a:solidFill>
      <a:prstClr val="white"/>
    </a:solidFill>
    <a:ln>
      <a:solidFill>
        <a:prstClr val="white"/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/>
      <c:barChart>
        <c:barDir val="col"/>
        <c:grouping val="stacked"/>
        <c:ser>
          <c:idx val="0"/>
          <c:order val="0"/>
          <c:tx>
            <c:v>Map</c:v>
          </c:tx>
          <c:val>
            <c:numRef>
              <c:f>GraphsBulkLoading!$A$59:$H$59</c:f>
              <c:numCache>
                <c:formatCode>General</c:formatCode>
                <c:ptCount val="8"/>
                <c:pt idx="0">
                  <c:v>67</c:v>
                </c:pt>
                <c:pt idx="1">
                  <c:v>64</c:v>
                </c:pt>
                <c:pt idx="2">
                  <c:v>64</c:v>
                </c:pt>
                <c:pt idx="3">
                  <c:v>61</c:v>
                </c:pt>
                <c:pt idx="4">
                  <c:v>49</c:v>
                </c:pt>
                <c:pt idx="5">
                  <c:v>49</c:v>
                </c:pt>
                <c:pt idx="6">
                  <c:v>32</c:v>
                </c:pt>
              </c:numCache>
            </c:numRef>
          </c:val>
        </c:ser>
        <c:ser>
          <c:idx val="2"/>
          <c:order val="1"/>
          <c:tx>
            <c:v>Reduce</c:v>
          </c:tx>
          <c:val>
            <c:numRef>
              <c:f>GraphsBulkLoading!$A$61:$H$61</c:f>
              <c:numCache>
                <c:formatCode>General</c:formatCode>
                <c:ptCount val="8"/>
                <c:pt idx="0">
                  <c:v>37</c:v>
                </c:pt>
                <c:pt idx="1">
                  <c:v>33</c:v>
                </c:pt>
                <c:pt idx="2">
                  <c:v>31</c:v>
                </c:pt>
                <c:pt idx="3">
                  <c:v>31</c:v>
                </c:pt>
                <c:pt idx="4">
                  <c:v>30</c:v>
                </c:pt>
                <c:pt idx="5">
                  <c:v>29</c:v>
                </c:pt>
                <c:pt idx="6">
                  <c:v>27</c:v>
                </c:pt>
                <c:pt idx="7">
                  <c:v>27</c:v>
                </c:pt>
              </c:numCache>
            </c:numRef>
          </c:val>
        </c:ser>
        <c:overlap val="100"/>
        <c:axId val="75203328"/>
        <c:axId val="75205248"/>
      </c:barChart>
      <c:catAx>
        <c:axId val="75203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Tasks ID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5205248"/>
        <c:crosses val="autoZero"/>
        <c:auto val="1"/>
        <c:lblAlgn val="ctr"/>
        <c:lblOffset val="100"/>
      </c:catAx>
      <c:valAx>
        <c:axId val="7520524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l-GR">
                    <a:solidFill>
                      <a:schemeClr val="bg1"/>
                    </a:solidFill>
                  </a:rPr>
                  <a:t>Χρόνος (</a:t>
                </a:r>
                <a:r>
                  <a:rPr lang="en-US">
                    <a:solidFill>
                      <a:schemeClr val="bg1"/>
                    </a:solidFill>
                  </a:rPr>
                  <a:t>sec)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520332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spPr>
    <a:solidFill>
      <a:prstClr val="white"/>
    </a:solidFill>
    <a:ln>
      <a:solidFill>
        <a:prstClr val="white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C671C-A0DA-4C68-9525-4A8DB0BF36F5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864E4-4AE2-4D0D-B845-38E331370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93C342-7052-4638-8F3F-24DB5D72BA1D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229600" cy="1224136"/>
          </a:xfrm>
        </p:spPr>
        <p:txBody>
          <a:bodyPr>
            <a:normAutofit/>
          </a:bodyPr>
          <a:lstStyle/>
          <a:p>
            <a:r>
              <a:rPr lang="el-GR" sz="3600" dirty="0" err="1" smtClean="0"/>
              <a:t>Ανακτηση</a:t>
            </a:r>
            <a:r>
              <a:rPr lang="el-GR" sz="3600" dirty="0" smtClean="0"/>
              <a:t> </a:t>
            </a:r>
            <a:r>
              <a:rPr lang="el-GR" sz="3600" dirty="0" err="1" smtClean="0"/>
              <a:t>Πληροφοριασ</a:t>
            </a:r>
            <a:r>
              <a:rPr lang="el-GR" sz="3600" dirty="0" smtClean="0"/>
              <a:t> σε </a:t>
            </a:r>
            <a:r>
              <a:rPr lang="el-GR" sz="3600" dirty="0" err="1" smtClean="0"/>
              <a:t>νεφη</a:t>
            </a:r>
            <a:r>
              <a:rPr lang="el-GR" sz="3600" dirty="0" smtClean="0"/>
              <a:t> </a:t>
            </a:r>
            <a:r>
              <a:rPr lang="el-GR" sz="3600" dirty="0" err="1" smtClean="0"/>
              <a:t>Υπολογιστων</a:t>
            </a:r>
            <a:endParaRPr lang="en-US" sz="360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1393446"/>
          </a:xfrm>
        </p:spPr>
        <p:txBody>
          <a:bodyPr/>
          <a:lstStyle/>
          <a:p>
            <a:r>
              <a:rPr lang="el-GR" dirty="0" smtClean="0"/>
              <a:t>Ζώης Βασίλειος</a:t>
            </a:r>
          </a:p>
          <a:p>
            <a:r>
              <a:rPr lang="el-GR" dirty="0" smtClean="0"/>
              <a:t>Α.Μ</a:t>
            </a:r>
            <a:r>
              <a:rPr lang="en-US" dirty="0" smtClean="0"/>
              <a:t>:4183</a:t>
            </a:r>
            <a:endParaRPr lang="en-US" dirty="0"/>
          </a:p>
        </p:txBody>
      </p:sp>
      <p:sp>
        <p:nvSpPr>
          <p:cNvPr id="15" name="Subtitle 13"/>
          <p:cNvSpPr txBox="1">
            <a:spLocks/>
          </p:cNvSpPr>
          <p:nvPr/>
        </p:nvSpPr>
        <p:spPr>
          <a:xfrm>
            <a:off x="1475656" y="188640"/>
            <a:ext cx="6400800" cy="93610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l-GR" sz="2800" dirty="0" smtClean="0"/>
              <a:t>Πανεπιστήμιο Πατρών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Τμήμα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Μηχανικών Η/Υ &amp; Πληροφορικής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13"/>
          <p:cNvSpPr txBox="1">
            <a:spLocks/>
          </p:cNvSpPr>
          <p:nvPr/>
        </p:nvSpPr>
        <p:spPr>
          <a:xfrm>
            <a:off x="1259632" y="1700808"/>
            <a:ext cx="6400800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l-GR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Διπλωματική</a:t>
            </a:r>
            <a:r>
              <a:rPr kumimoji="0" lang="el-GR" sz="3200" b="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Εργασία</a:t>
            </a:r>
            <a:endParaRPr kumimoji="0" lang="en-US" sz="3200" b="0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/>
          <a:lstStyle/>
          <a:p>
            <a:r>
              <a:rPr lang="el-GR" dirty="0" smtClean="0"/>
              <a:t>Αντίστοιχα με τα Β+</a:t>
            </a:r>
            <a:r>
              <a:rPr lang="en-US" dirty="0" smtClean="0"/>
              <a:t> </a:t>
            </a:r>
            <a:r>
              <a:rPr lang="el-GR" dirty="0" smtClean="0"/>
              <a:t>Δέντρα</a:t>
            </a:r>
            <a:endParaRPr lang="en-US" dirty="0" smtClean="0"/>
          </a:p>
          <a:p>
            <a:pPr lvl="1"/>
            <a:r>
              <a:rPr lang="el-GR" dirty="0" smtClean="0"/>
              <a:t>Αναζήτηση Δέντρων με Αντίστοιχο Εύρος</a:t>
            </a:r>
          </a:p>
          <a:p>
            <a:pPr lvl="1"/>
            <a:r>
              <a:rPr lang="el-GR" dirty="0" smtClean="0"/>
              <a:t>Εύρεση Αρχικού &amp; Τελικού Δέντρου</a:t>
            </a:r>
          </a:p>
          <a:p>
            <a:pPr lvl="1"/>
            <a:r>
              <a:rPr lang="el-GR" dirty="0" smtClean="0"/>
              <a:t>Εκτέλεση Αναζήτησης Κατά Βάθος σε Κάθε Δέντρο</a:t>
            </a:r>
            <a:endParaRPr lang="el-GR" dirty="0" smtClean="0"/>
          </a:p>
          <a:p>
            <a:r>
              <a:rPr lang="el-GR" dirty="0" smtClean="0"/>
              <a:t>Αναζήτηση </a:t>
            </a:r>
            <a:r>
              <a:rPr lang="el-GR" dirty="0" smtClean="0"/>
              <a:t>κατά Βάθος</a:t>
            </a:r>
          </a:p>
          <a:p>
            <a:pPr lvl="1"/>
            <a:r>
              <a:rPr lang="el-GR" dirty="0" smtClean="0"/>
              <a:t>Ανάκτηση Τιμών από Εσωτερικούς κόμβους</a:t>
            </a:r>
          </a:p>
          <a:p>
            <a:r>
              <a:rPr lang="el-GR" dirty="0" smtClean="0"/>
              <a:t>Πολυπλοκότητα</a:t>
            </a:r>
          </a:p>
          <a:p>
            <a:pPr lvl="1"/>
            <a:r>
              <a:rPr lang="el-GR" dirty="0" smtClean="0"/>
              <a:t>Πολυπλοκότητα αναζήτησης κατά βάθος</a:t>
            </a:r>
          </a:p>
          <a:p>
            <a:pPr lvl="1"/>
            <a:r>
              <a:rPr lang="el-GR" dirty="0" smtClean="0"/>
              <a:t>Ο(</a:t>
            </a:r>
            <a:r>
              <a:rPr lang="en-US" dirty="0" smtClean="0"/>
              <a:t>|V| + |E|)</a:t>
            </a:r>
            <a:r>
              <a:rPr lang="el-GR" dirty="0" smtClean="0"/>
              <a:t>*Τ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0"/>
            <a:ext cx="8507288" cy="764704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Ερωτήματα Εύρους σε Β Δέντρα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Πειράματα – Συστήματα &amp; Εργαλεία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r>
              <a:rPr lang="en-US" dirty="0" smtClean="0"/>
              <a:t>Hadoop &amp; HBase</a:t>
            </a:r>
          </a:p>
          <a:p>
            <a:pPr lvl="1"/>
            <a:r>
              <a:rPr lang="en-US" dirty="0" smtClean="0"/>
              <a:t>Hadoop version 1.0.1</a:t>
            </a:r>
          </a:p>
          <a:p>
            <a:pPr lvl="1"/>
            <a:r>
              <a:rPr lang="en-US" dirty="0" smtClean="0"/>
              <a:t>HBase version 0.94.1</a:t>
            </a:r>
          </a:p>
          <a:p>
            <a:r>
              <a:rPr lang="el-GR" dirty="0" smtClean="0"/>
              <a:t>Λειτουργικό Σύστημα</a:t>
            </a:r>
            <a:endParaRPr lang="en-US" dirty="0" smtClean="0"/>
          </a:p>
          <a:p>
            <a:pPr lvl="1"/>
            <a:r>
              <a:rPr lang="en-US" dirty="0" err="1" smtClean="0"/>
              <a:t>Debian</a:t>
            </a:r>
            <a:r>
              <a:rPr lang="en-US" dirty="0" smtClean="0"/>
              <a:t>  Base 6.0.5</a:t>
            </a:r>
          </a:p>
          <a:p>
            <a:r>
              <a:rPr lang="el-GR" dirty="0" smtClean="0"/>
              <a:t>Μηχανήματα</a:t>
            </a:r>
            <a:r>
              <a:rPr lang="en-US" dirty="0" smtClean="0"/>
              <a:t>(4) – </a:t>
            </a:r>
            <a:r>
              <a:rPr lang="en-US" dirty="0" err="1" smtClean="0"/>
              <a:t>Okeanos</a:t>
            </a:r>
            <a:r>
              <a:rPr lang="en-US" dirty="0" smtClean="0"/>
              <a:t> </a:t>
            </a:r>
            <a:endParaRPr lang="el-GR" dirty="0" smtClean="0"/>
          </a:p>
          <a:p>
            <a:pPr lvl="1"/>
            <a:r>
              <a:rPr lang="el-GR" dirty="0" smtClean="0"/>
              <a:t>4 </a:t>
            </a:r>
            <a:r>
              <a:rPr lang="en-US" dirty="0" smtClean="0"/>
              <a:t>CPUs(Virtual) </a:t>
            </a:r>
            <a:r>
              <a:rPr lang="el-GR" dirty="0" smtClean="0"/>
              <a:t>ανά μηχάνημα</a:t>
            </a:r>
            <a:endParaRPr lang="en-US" dirty="0" smtClean="0"/>
          </a:p>
          <a:p>
            <a:pPr lvl="1"/>
            <a:r>
              <a:rPr lang="en-US" dirty="0" smtClean="0"/>
              <a:t>RAM 2048MB</a:t>
            </a:r>
            <a:r>
              <a:rPr lang="el-GR" dirty="0" smtClean="0"/>
              <a:t> ανά μηχάνημα</a:t>
            </a:r>
          </a:p>
          <a:p>
            <a:pPr lvl="1"/>
            <a:r>
              <a:rPr lang="en-US" dirty="0" smtClean="0"/>
              <a:t>HDD 40 GB </a:t>
            </a:r>
            <a:r>
              <a:rPr lang="el-GR" dirty="0" smtClean="0"/>
              <a:t>ανά μηχάνημα</a:t>
            </a:r>
            <a:endParaRPr lang="en-US" dirty="0"/>
          </a:p>
          <a:p>
            <a:r>
              <a:rPr lang="el-GR" dirty="0" smtClean="0"/>
              <a:t>Δεδομένα</a:t>
            </a:r>
          </a:p>
          <a:p>
            <a:pPr lvl="1"/>
            <a:r>
              <a:rPr lang="en-US" dirty="0" err="1" smtClean="0"/>
              <a:t>tpc</a:t>
            </a:r>
            <a:r>
              <a:rPr lang="en-US" dirty="0" smtClean="0"/>
              <a:t>-H</a:t>
            </a:r>
          </a:p>
          <a:p>
            <a:pPr lvl="1"/>
            <a:r>
              <a:rPr lang="el-GR" dirty="0" smtClean="0"/>
              <a:t>Χρήση του Πίνακα </a:t>
            </a:r>
            <a:r>
              <a:rPr lang="en-US" dirty="0" smtClean="0"/>
              <a:t>Orders (</a:t>
            </a:r>
            <a:r>
              <a:rPr lang="en-US" dirty="0" err="1" smtClean="0"/>
              <a:t>cust_id,order_id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8720"/>
          </a:xfrm>
        </p:spPr>
        <p:txBody>
          <a:bodyPr>
            <a:noAutofit/>
          </a:bodyPr>
          <a:lstStyle/>
          <a:p>
            <a:r>
              <a:rPr lang="el-GR" sz="3200" dirty="0" smtClean="0"/>
              <a:t>Πειράματα – Δεδομένα &amp; Παρατηρήσεις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Παρατηρήσεις Πειραμάτων</a:t>
            </a:r>
            <a:endParaRPr lang="el-GR" dirty="0" smtClean="0"/>
          </a:p>
          <a:p>
            <a:pPr lvl="1"/>
            <a:r>
              <a:rPr lang="el-GR" dirty="0" smtClean="0"/>
              <a:t>Τάξη Δέντρου</a:t>
            </a:r>
          </a:p>
          <a:p>
            <a:pPr lvl="1"/>
            <a:r>
              <a:rPr lang="el-GR" dirty="0" smtClean="0"/>
              <a:t>Χρόνος Εκτέλεσης</a:t>
            </a:r>
          </a:p>
          <a:p>
            <a:pPr lvl="1"/>
            <a:r>
              <a:rPr lang="el-GR" dirty="0" smtClean="0"/>
              <a:t>Απαιτούμενος Αποθηκευτικός Χώρος</a:t>
            </a:r>
          </a:p>
          <a:p>
            <a:pPr lvl="1"/>
            <a:r>
              <a:rPr lang="el-GR" dirty="0" smtClean="0"/>
              <a:t>Απαιτούμενο Μέγεθος Φυσικής Μνήμης</a:t>
            </a:r>
          </a:p>
          <a:p>
            <a:pPr lvl="1"/>
            <a:r>
              <a:rPr lang="el-GR" dirty="0" smtClean="0"/>
              <a:t>Αριθμός </a:t>
            </a:r>
            <a:r>
              <a:rPr lang="en-US" dirty="0" smtClean="0"/>
              <a:t>Reducer</a:t>
            </a:r>
            <a:endParaRPr lang="el-GR" dirty="0" smtClean="0"/>
          </a:p>
          <a:p>
            <a:pPr lvl="1"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Πειράματα – </a:t>
            </a:r>
            <a:r>
              <a:rPr lang="en-US" sz="3600" dirty="0" smtClean="0"/>
              <a:t>Bulk Insert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/>
          <a:lstStyle/>
          <a:p>
            <a:r>
              <a:rPr lang="el-GR" dirty="0" smtClean="0"/>
              <a:t>Σύγκριση Δέντρων Τάξης 5 &amp; 101</a:t>
            </a:r>
          </a:p>
          <a:p>
            <a:pPr lvl="1"/>
            <a:r>
              <a:rPr lang="el-GR" dirty="0" smtClean="0"/>
              <a:t>Χρόνος Εκτέλεσης</a:t>
            </a:r>
          </a:p>
          <a:p>
            <a:pPr lvl="2"/>
            <a:r>
              <a:rPr lang="en-US" dirty="0" smtClean="0"/>
              <a:t>Rebalance Operation</a:t>
            </a:r>
          </a:p>
          <a:p>
            <a:pPr lvl="1"/>
            <a:r>
              <a:rPr lang="el-GR" dirty="0" smtClean="0"/>
              <a:t>Απαιτούμενη Φυσική Μνήμη &amp; Αποθηκευτικός Χώρος</a:t>
            </a:r>
          </a:p>
          <a:p>
            <a:pPr lvl="2"/>
            <a:r>
              <a:rPr lang="el-GR" dirty="0" smtClean="0"/>
              <a:t>Απαραίτητες Πληροφορίες για την Διατήρηση της Δομής του Δέντρου.</a:t>
            </a:r>
          </a:p>
          <a:p>
            <a:r>
              <a:rPr lang="el-GR" dirty="0" smtClean="0"/>
              <a:t>Συμπεράσματα</a:t>
            </a:r>
          </a:p>
          <a:p>
            <a:pPr lvl="1"/>
            <a:r>
              <a:rPr lang="en-US" dirty="0" smtClean="0"/>
              <a:t>O </a:t>
            </a:r>
            <a:r>
              <a:rPr lang="el-GR" dirty="0" smtClean="0"/>
              <a:t>αλγόριθμος </a:t>
            </a:r>
            <a:r>
              <a:rPr lang="en-US" dirty="0" smtClean="0"/>
              <a:t>BulkInsert </a:t>
            </a:r>
            <a:r>
              <a:rPr lang="el-GR" dirty="0" smtClean="0"/>
              <a:t>είναι μη αποδοτικός</a:t>
            </a:r>
            <a:endParaRPr lang="en-US" dirty="0" smtClean="0"/>
          </a:p>
          <a:p>
            <a:pPr lvl="1"/>
            <a:r>
              <a:rPr lang="el-GR" dirty="0" smtClean="0"/>
              <a:t>Υψηλές Απαιτήσεις σε Φυσική </a:t>
            </a:r>
            <a:r>
              <a:rPr lang="el-GR" dirty="0" smtClean="0"/>
              <a:t>Μνήμη</a:t>
            </a:r>
          </a:p>
          <a:p>
            <a:pPr lvl="1"/>
            <a:r>
              <a:rPr lang="el-GR" dirty="0" smtClean="0"/>
              <a:t>Αυξημένος </a:t>
            </a:r>
            <a:r>
              <a:rPr lang="el-GR" smtClean="0"/>
              <a:t>Χρόνος Εκτέλεσης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Κατανομή Χρόνου Εκτέλεσης – Τάξη 5</a:t>
            </a:r>
            <a:endParaRPr lang="en-US" sz="36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83568" y="692696"/>
          <a:ext cx="75636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683568" y="3717032"/>
          <a:ext cx="756084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Κατανομή Χρόνου Εκτέλεσης – Τάξη 101</a:t>
            </a:r>
            <a:endParaRPr lang="en-US" sz="36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683568" y="692696"/>
          <a:ext cx="75636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83568" y="3717032"/>
          <a:ext cx="7560840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Πειράματα – </a:t>
            </a:r>
            <a:r>
              <a:rPr lang="en-US" sz="3600" dirty="0" smtClean="0"/>
              <a:t>Bulk Loading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/>
          <a:lstStyle/>
          <a:p>
            <a:r>
              <a:rPr lang="el-GR" dirty="0" smtClean="0"/>
              <a:t>Σύγκριση </a:t>
            </a:r>
            <a:r>
              <a:rPr lang="en-US" dirty="0" smtClean="0"/>
              <a:t>BulkLoading </a:t>
            </a:r>
            <a:r>
              <a:rPr lang="el-GR" dirty="0" smtClean="0"/>
              <a:t>με </a:t>
            </a:r>
            <a:r>
              <a:rPr lang="en-US" dirty="0" smtClean="0"/>
              <a:t>BulkInsert</a:t>
            </a:r>
          </a:p>
          <a:p>
            <a:pPr lvl="1"/>
            <a:r>
              <a:rPr lang="el-GR" dirty="0" smtClean="0"/>
              <a:t>Μικρότερος Χρόνος Εκτέλεσης</a:t>
            </a:r>
          </a:p>
          <a:p>
            <a:pPr lvl="1"/>
            <a:r>
              <a:rPr lang="el-GR" dirty="0" smtClean="0"/>
              <a:t>Λιγότερες Απαιτήσεις σε Φυσική Μνήμη</a:t>
            </a:r>
          </a:p>
          <a:p>
            <a:pPr lvl="1"/>
            <a:r>
              <a:rPr lang="el-GR" dirty="0" smtClean="0"/>
              <a:t>Μικρότερος Απαιτούμενος Αποθηκευτικός Χώρος</a:t>
            </a:r>
          </a:p>
          <a:p>
            <a:pPr lvl="1"/>
            <a:endParaRPr lang="en-US" dirty="0" smtClean="0"/>
          </a:p>
          <a:p>
            <a:r>
              <a:rPr lang="el-GR" dirty="0" smtClean="0"/>
              <a:t>Πειράματα με Αλλαγή του</a:t>
            </a:r>
            <a:r>
              <a:rPr lang="en-US" dirty="0" smtClean="0"/>
              <a:t> Buffer</a:t>
            </a:r>
            <a:endParaRPr lang="el-GR" dirty="0" smtClean="0"/>
          </a:p>
          <a:p>
            <a:pPr lvl="1"/>
            <a:r>
              <a:rPr lang="en-US" dirty="0" smtClean="0"/>
              <a:t>Buffer  128,512 </a:t>
            </a:r>
            <a:endParaRPr lang="el-GR" dirty="0" smtClean="0"/>
          </a:p>
          <a:p>
            <a:pPr lvl="1"/>
            <a:r>
              <a:rPr lang="el-GR" dirty="0" smtClean="0"/>
              <a:t>Βελτίωση Χρόνου Εκτέλεσης</a:t>
            </a:r>
          </a:p>
          <a:p>
            <a:pPr lvl="1"/>
            <a:r>
              <a:rPr lang="el-GR" dirty="0" smtClean="0"/>
              <a:t>Μικρή Αύξηση Απαιτήσεων Για Φυσική Μνήμη</a:t>
            </a:r>
          </a:p>
          <a:p>
            <a:pPr lvl="1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Κατανομή Χρόνου Εκτέλεσης – </a:t>
            </a:r>
            <a:r>
              <a:rPr lang="en-US" sz="3600" dirty="0" smtClean="0"/>
              <a:t>Buffer 128</a:t>
            </a:r>
            <a:endParaRPr lang="en-US" sz="36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83568" y="692696"/>
          <a:ext cx="75636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83568" y="3906000"/>
          <a:ext cx="75636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683568" y="692696"/>
          <a:ext cx="75636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683568" y="3905672"/>
          <a:ext cx="756084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Κατανομή Χρόνου Εκτέλεσης – </a:t>
            </a:r>
            <a:r>
              <a:rPr lang="en-US" sz="3600" dirty="0" smtClean="0"/>
              <a:t>Buffer 512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/>
          </a:bodyPr>
          <a:lstStyle/>
          <a:p>
            <a:r>
              <a:rPr lang="el-GR" dirty="0" smtClean="0"/>
              <a:t>Σύγκριση Μεθόδων Κατασκευής</a:t>
            </a:r>
          </a:p>
          <a:p>
            <a:pPr lvl="1"/>
            <a:r>
              <a:rPr lang="en-US" dirty="0" smtClean="0"/>
              <a:t>BulkInsert </a:t>
            </a:r>
          </a:p>
          <a:p>
            <a:pPr lvl="2"/>
            <a:r>
              <a:rPr lang="el-GR" dirty="0" smtClean="0"/>
              <a:t>Ακριβής Επιλογή στην Τάξη του Δέντρου</a:t>
            </a:r>
          </a:p>
          <a:p>
            <a:pPr lvl="2"/>
            <a:r>
              <a:rPr lang="el-GR" dirty="0" smtClean="0"/>
              <a:t>Αυξημένος Χρόνος Εκτέλεσης</a:t>
            </a:r>
          </a:p>
          <a:p>
            <a:pPr lvl="2"/>
            <a:r>
              <a:rPr lang="el-GR" dirty="0" smtClean="0"/>
              <a:t>Υψηλές Απαιτήσεις σε Μνήμη</a:t>
            </a:r>
          </a:p>
          <a:p>
            <a:pPr lvl="1"/>
            <a:r>
              <a:rPr lang="en-US" dirty="0" smtClean="0"/>
              <a:t>BulkLoading</a:t>
            </a:r>
            <a:endParaRPr lang="el-GR" dirty="0" smtClean="0"/>
          </a:p>
          <a:p>
            <a:pPr lvl="2"/>
            <a:r>
              <a:rPr lang="el-GR" dirty="0" smtClean="0"/>
              <a:t>Τάξη Δέντρου Εξαρτάται  Πλήθος Δεδομένων</a:t>
            </a:r>
          </a:p>
          <a:p>
            <a:pPr lvl="2"/>
            <a:r>
              <a:rPr lang="el-GR" dirty="0" smtClean="0"/>
              <a:t>Μειωμένος Χρόνος Εκτέλεσης</a:t>
            </a:r>
          </a:p>
          <a:p>
            <a:pPr lvl="2"/>
            <a:r>
              <a:rPr lang="el-GR" dirty="0" smtClean="0"/>
              <a:t>Μειωμένες Απαιτήσεις σε Μνήμη</a:t>
            </a:r>
          </a:p>
          <a:p>
            <a:pPr lvl="2"/>
            <a:r>
              <a:rPr lang="el-GR" dirty="0" smtClean="0"/>
              <a:t>Ευκολία στην Υλοποίηση</a:t>
            </a:r>
          </a:p>
          <a:p>
            <a:r>
              <a:rPr lang="el-GR" dirty="0" smtClean="0"/>
              <a:t>Γιατί </a:t>
            </a:r>
            <a:r>
              <a:rPr lang="en-US" dirty="0" smtClean="0"/>
              <a:t>B+ &amp; B </a:t>
            </a:r>
            <a:r>
              <a:rPr lang="el-GR" dirty="0" smtClean="0"/>
              <a:t>δέντρα</a:t>
            </a:r>
          </a:p>
          <a:p>
            <a:pPr lvl="1"/>
            <a:r>
              <a:rPr lang="el-GR" dirty="0" smtClean="0"/>
              <a:t>Τεχνική </a:t>
            </a:r>
            <a:r>
              <a:rPr lang="en-US" dirty="0" err="1" smtClean="0"/>
              <a:t>Prewarm</a:t>
            </a:r>
            <a:endParaRPr lang="el-GR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Συμπεράσματα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Περιεχόμενα Διπλωματικής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/>
          <a:lstStyle/>
          <a:p>
            <a:r>
              <a:rPr lang="el-GR" dirty="0" smtClean="0"/>
              <a:t>Συστήματα Σε Νέφη Υπολογιστών</a:t>
            </a:r>
            <a:endParaRPr lang="en-US" dirty="0" smtClean="0"/>
          </a:p>
          <a:p>
            <a:r>
              <a:rPr lang="en-US" dirty="0" smtClean="0"/>
              <a:t>Hadoop Distributed File System (HDFS )</a:t>
            </a:r>
            <a:endParaRPr lang="el-GR" dirty="0" smtClean="0"/>
          </a:p>
          <a:p>
            <a:r>
              <a:rPr lang="el-GR" dirty="0" smtClean="0"/>
              <a:t>Κατανεμημένη Βάση Δεδομένων(</a:t>
            </a:r>
            <a:r>
              <a:rPr lang="en-US" dirty="0" smtClean="0"/>
              <a:t>HBase)</a:t>
            </a:r>
            <a:endParaRPr lang="el-GR" dirty="0" smtClean="0"/>
          </a:p>
          <a:p>
            <a:r>
              <a:rPr lang="el-GR" dirty="0" smtClean="0"/>
              <a:t>Μοντέλο Προγραμματισμού </a:t>
            </a:r>
            <a:r>
              <a:rPr lang="en-US" dirty="0" smtClean="0"/>
              <a:t>mapreduce</a:t>
            </a:r>
          </a:p>
          <a:p>
            <a:r>
              <a:rPr lang="el-GR" dirty="0" smtClean="0"/>
              <a:t>Μελέτη Β, Β+ Δέντρων</a:t>
            </a:r>
          </a:p>
          <a:p>
            <a:r>
              <a:rPr lang="el-GR" dirty="0" smtClean="0"/>
              <a:t>Κατασκευή Δέντρων στο Η</a:t>
            </a:r>
            <a:r>
              <a:rPr lang="en-US" dirty="0" smtClean="0"/>
              <a:t>Base</a:t>
            </a:r>
            <a:endParaRPr lang="el-GR" dirty="0" smtClean="0"/>
          </a:p>
          <a:p>
            <a:r>
              <a:rPr lang="el-GR" dirty="0" smtClean="0"/>
              <a:t>Ερωτήματα Εύρους σε </a:t>
            </a:r>
            <a:r>
              <a:rPr lang="en-US" dirty="0" smtClean="0"/>
              <a:t>B+ &amp; B </a:t>
            </a:r>
            <a:r>
              <a:rPr lang="el-GR" dirty="0" smtClean="0"/>
              <a:t>Δέντρα</a:t>
            </a:r>
          </a:p>
          <a:p>
            <a:r>
              <a:rPr lang="el-GR" dirty="0" smtClean="0"/>
              <a:t>Πειράματα στην Κατασκευή Δέντρων</a:t>
            </a:r>
          </a:p>
          <a:p>
            <a:r>
              <a:rPr lang="el-GR" dirty="0" smtClean="0"/>
              <a:t>Ανάλυση Αποτελεσμάτων</a:t>
            </a:r>
          </a:p>
          <a:p>
            <a:r>
              <a:rPr lang="el-GR" dirty="0" smtClean="0"/>
              <a:t>Συμπεράσματα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ΕΥΧΑΡΙΣΤΩ ΠΟΛΥ ΓΙΑ ΤΗΝ ΠΡΟΣΟΧΗ ΣΑΣ 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el-GR" sz="3600" dirty="0" smtClean="0"/>
              <a:t>Περιγραφή &amp; Αρχιτεκτονική </a:t>
            </a:r>
            <a:r>
              <a:rPr lang="en-US" sz="3600" dirty="0" smtClean="0"/>
              <a:t>HDFS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el-GR" dirty="0" smtClean="0"/>
              <a:t>Υλοποίηση Ανοιχτού Κώδικα του</a:t>
            </a:r>
            <a:r>
              <a:rPr lang="en-US" dirty="0" smtClean="0"/>
              <a:t> GFS</a:t>
            </a:r>
            <a:endParaRPr lang="el-GR" dirty="0" smtClean="0"/>
          </a:p>
          <a:p>
            <a:pPr lvl="1"/>
            <a:r>
              <a:rPr lang="el-GR" dirty="0" smtClean="0"/>
              <a:t>Κατανεμημένο Σύστημα Αρχείων της </a:t>
            </a:r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Google File</a:t>
            </a:r>
            <a:r>
              <a:rPr lang="el-GR" dirty="0" smtClean="0"/>
              <a:t> </a:t>
            </a:r>
            <a:r>
              <a:rPr lang="en-US" dirty="0" smtClean="0"/>
              <a:t>System</a:t>
            </a:r>
            <a:endParaRPr lang="el-GR" dirty="0" smtClean="0"/>
          </a:p>
          <a:p>
            <a:r>
              <a:rPr lang="el-GR" dirty="0" smtClean="0"/>
              <a:t>Κατανεμημένο Σύστημα Αρχείων</a:t>
            </a:r>
          </a:p>
          <a:p>
            <a:pPr lvl="1"/>
            <a:r>
              <a:rPr lang="el-GR" dirty="0" smtClean="0"/>
              <a:t>Διαχείριση Μεγάλου Όγκου Δεδομένων</a:t>
            </a:r>
          </a:p>
          <a:p>
            <a:pPr lvl="1"/>
            <a:r>
              <a:rPr lang="el-GR" dirty="0" smtClean="0"/>
              <a:t>Αυτόματος Εντοπισμός &amp; Ανάκαμψη από Σφάλματα</a:t>
            </a:r>
            <a:endParaRPr lang="en-US" dirty="0" smtClean="0"/>
          </a:p>
          <a:p>
            <a:pPr lvl="1"/>
            <a:r>
              <a:rPr lang="el-GR" dirty="0" smtClean="0"/>
              <a:t>Ευκολία Επέκτασης </a:t>
            </a:r>
          </a:p>
          <a:p>
            <a:r>
              <a:rPr lang="el-GR" dirty="0" smtClean="0"/>
              <a:t>Υλοποίηση σε </a:t>
            </a:r>
            <a:r>
              <a:rPr lang="en-US" dirty="0" smtClean="0"/>
              <a:t>Java</a:t>
            </a:r>
          </a:p>
          <a:p>
            <a:pPr lvl="1"/>
            <a:r>
              <a:rPr lang="el-GR" dirty="0" smtClean="0"/>
              <a:t>Διαφορετικά Λειτουργικά Συστήματα</a:t>
            </a:r>
          </a:p>
          <a:p>
            <a:pPr lvl="1"/>
            <a:r>
              <a:rPr lang="el-GR" dirty="0" smtClean="0"/>
              <a:t>Υπολογιστές με Διαφορετικό </a:t>
            </a:r>
            <a:r>
              <a:rPr lang="en-US" dirty="0" smtClean="0"/>
              <a:t>Hardware</a:t>
            </a:r>
            <a:endParaRPr lang="en-US" dirty="0"/>
          </a:p>
        </p:txBody>
      </p:sp>
      <p:pic>
        <p:nvPicPr>
          <p:cNvPr id="5" name="Picture 4" descr="HDFS Architectu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77686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Περιγραφή </a:t>
            </a:r>
            <a:r>
              <a:rPr lang="en-US" sz="3200" dirty="0" smtClean="0"/>
              <a:t>&amp; </a:t>
            </a:r>
            <a:r>
              <a:rPr lang="el-GR" sz="3200" dirty="0" smtClean="0"/>
              <a:t>Αρχιτεκτονική </a:t>
            </a:r>
            <a:r>
              <a:rPr lang="en-US" sz="3200" dirty="0" smtClean="0"/>
              <a:t>HBase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/>
          <a:lstStyle/>
          <a:p>
            <a:r>
              <a:rPr lang="en-US" dirty="0" smtClean="0"/>
              <a:t>HBase</a:t>
            </a:r>
          </a:p>
          <a:p>
            <a:pPr lvl="1"/>
            <a:r>
              <a:rPr lang="el-GR" dirty="0" smtClean="0"/>
              <a:t>Υλοποίηση Ανοιχτού Κώδικα του </a:t>
            </a:r>
            <a:r>
              <a:rPr lang="en-US" dirty="0" smtClean="0"/>
              <a:t>BigTable</a:t>
            </a:r>
          </a:p>
          <a:p>
            <a:pPr lvl="1"/>
            <a:r>
              <a:rPr lang="el-GR" dirty="0" smtClean="0"/>
              <a:t>Ανήκει στην Κατηγορία </a:t>
            </a:r>
            <a:r>
              <a:rPr lang="en-US" dirty="0" smtClean="0"/>
              <a:t>NoSQL</a:t>
            </a:r>
            <a:r>
              <a:rPr lang="el-GR" dirty="0" smtClean="0"/>
              <a:t> Συστημάτων</a:t>
            </a:r>
          </a:p>
          <a:p>
            <a:pPr lvl="1"/>
            <a:r>
              <a:rPr lang="el-GR" dirty="0" smtClean="0"/>
              <a:t>Δεδομένα Οργανώνονται σε Πίνακες</a:t>
            </a:r>
          </a:p>
          <a:p>
            <a:pPr lvl="1"/>
            <a:r>
              <a:rPr lang="el-GR" dirty="0" smtClean="0"/>
              <a:t>Πίνακες Χωρίζονται σε Οικογένειες Στηλών</a:t>
            </a:r>
          </a:p>
          <a:p>
            <a:pPr lvl="1"/>
            <a:r>
              <a:rPr lang="el-GR" dirty="0" smtClean="0"/>
              <a:t>Κατηγορία </a:t>
            </a:r>
            <a:r>
              <a:rPr lang="en-US" dirty="0" smtClean="0"/>
              <a:t>Column Family Stores</a:t>
            </a:r>
          </a:p>
          <a:p>
            <a:pPr lvl="1"/>
            <a:r>
              <a:rPr lang="el-GR" dirty="0" smtClean="0"/>
              <a:t>Παρόμοια Αρχιτεκτονική με το </a:t>
            </a:r>
            <a:r>
              <a:rPr lang="en-US" dirty="0" smtClean="0"/>
              <a:t>HDFS</a:t>
            </a:r>
          </a:p>
          <a:p>
            <a:pPr lvl="1"/>
            <a:r>
              <a:rPr lang="el-GR" dirty="0" smtClean="0"/>
              <a:t>Λειτουργεί πάνω από το</a:t>
            </a:r>
            <a:r>
              <a:rPr lang="en-US" dirty="0" smtClean="0"/>
              <a:t> HDFS</a:t>
            </a:r>
            <a:endParaRPr lang="el-GR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81128"/>
            <a:ext cx="7272808" cy="206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el-GR" sz="3200" dirty="0" smtClean="0"/>
              <a:t>Μοντέλο Προγραμματισμού</a:t>
            </a:r>
            <a:r>
              <a:rPr lang="en-US" sz="3200" dirty="0" smtClean="0"/>
              <a:t> mapreduce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/>
          </a:bodyPr>
          <a:lstStyle/>
          <a:p>
            <a:r>
              <a:rPr lang="el-GR" dirty="0" smtClean="0"/>
              <a:t>Προγραμματιστικό Μοντέλο</a:t>
            </a:r>
          </a:p>
          <a:p>
            <a:pPr lvl="1"/>
            <a:r>
              <a:rPr lang="el-GR" dirty="0" smtClean="0"/>
              <a:t>Επεξεργασία Μεγάλου Συνόλου Δεδομένων</a:t>
            </a:r>
          </a:p>
          <a:p>
            <a:pPr lvl="1"/>
            <a:r>
              <a:rPr lang="el-GR" dirty="0" smtClean="0"/>
              <a:t>Κατανεμημένος Υπολογισμός σε Συστοιχία Υπολογιστών</a:t>
            </a:r>
          </a:p>
          <a:p>
            <a:r>
              <a:rPr lang="el-GR" dirty="0" smtClean="0"/>
              <a:t>Εμπνευσμένο από </a:t>
            </a:r>
            <a:r>
              <a:rPr lang="en-US" dirty="0" smtClean="0"/>
              <a:t>Functional Programming</a:t>
            </a:r>
          </a:p>
          <a:p>
            <a:pPr lvl="1"/>
            <a:r>
              <a:rPr lang="en-US" dirty="0" smtClean="0"/>
              <a:t>Map Function</a:t>
            </a:r>
          </a:p>
          <a:p>
            <a:pPr lvl="1"/>
            <a:r>
              <a:rPr lang="en-US" dirty="0" smtClean="0"/>
              <a:t>Reduce Function</a:t>
            </a:r>
            <a:endParaRPr lang="el-GR" dirty="0" smtClean="0"/>
          </a:p>
          <a:p>
            <a:r>
              <a:rPr lang="el-GR" dirty="0" smtClean="0"/>
              <a:t>Λειτουργία</a:t>
            </a:r>
          </a:p>
          <a:p>
            <a:pPr lvl="1"/>
            <a:r>
              <a:rPr lang="el-GR" dirty="0" smtClean="0"/>
              <a:t>Δεδομένα Δομημένα στην Μορφή </a:t>
            </a:r>
            <a:r>
              <a:rPr lang="en-US" dirty="0" smtClean="0"/>
              <a:t>(</a:t>
            </a:r>
            <a:r>
              <a:rPr lang="en-US" dirty="0" err="1" smtClean="0"/>
              <a:t>key,value</a:t>
            </a:r>
            <a:r>
              <a:rPr lang="en-US" dirty="0" smtClean="0"/>
              <a:t>)</a:t>
            </a:r>
          </a:p>
          <a:p>
            <a:pPr lvl="1"/>
            <a:r>
              <a:rPr lang="el-GR" dirty="0" smtClean="0"/>
              <a:t>Επεξεργασία Δεδομένων</a:t>
            </a:r>
            <a:r>
              <a:rPr lang="en-US" dirty="0" smtClean="0"/>
              <a:t> </a:t>
            </a:r>
            <a:r>
              <a:rPr lang="el-GR" dirty="0" smtClean="0"/>
              <a:t>Εισόδου Παράλληλα (</a:t>
            </a:r>
            <a:r>
              <a:rPr lang="en-US" dirty="0" err="1" smtClean="0"/>
              <a:t>Mapper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Επεξεργασία Ενδιάμεσων Αποτελεσμάτων (</a:t>
            </a:r>
            <a:r>
              <a:rPr lang="en-US" dirty="0" smtClean="0"/>
              <a:t>Reducer)</a:t>
            </a:r>
          </a:p>
          <a:p>
            <a:pPr lvl="1"/>
            <a:r>
              <a:rPr lang="en-US" dirty="0" smtClean="0"/>
              <a:t>Map(k1,v1) </a:t>
            </a:r>
            <a:r>
              <a:rPr lang="en-US" dirty="0" smtClean="0">
                <a:latin typeface="Calibri"/>
                <a:cs typeface="Calibri"/>
              </a:rPr>
              <a:t>→</a:t>
            </a:r>
            <a:r>
              <a:rPr lang="en-US" dirty="0" smtClean="0"/>
              <a:t> List(k2,v2) </a:t>
            </a:r>
          </a:p>
          <a:p>
            <a:pPr lvl="1"/>
            <a:r>
              <a:rPr lang="en-US" dirty="0" smtClean="0"/>
              <a:t>Reduce(k2,list(v2)) </a:t>
            </a:r>
            <a:r>
              <a:rPr lang="en-US" dirty="0" smtClean="0">
                <a:latin typeface="Calibri"/>
                <a:cs typeface="Calibri"/>
              </a:rPr>
              <a:t>→</a:t>
            </a:r>
            <a:r>
              <a:rPr lang="en-US" dirty="0" smtClean="0"/>
              <a:t> List(v3)</a:t>
            </a:r>
          </a:p>
          <a:p>
            <a:pPr lvl="1"/>
            <a:endParaRPr lang="el-GR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Κατασκευή Δέντρου Β</a:t>
            </a:r>
            <a:r>
              <a:rPr lang="en-US" sz="3600" dirty="0" err="1" smtClean="0"/>
              <a:t>ulkInsert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/>
          </a:bodyPr>
          <a:lstStyle/>
          <a:p>
            <a:r>
              <a:rPr lang="en-US" dirty="0" err="1" smtClean="0"/>
              <a:t>Mapper</a:t>
            </a:r>
            <a:endParaRPr lang="en-US" dirty="0" smtClean="0"/>
          </a:p>
          <a:p>
            <a:pPr lvl="1"/>
            <a:r>
              <a:rPr lang="el-GR" dirty="0" smtClean="0"/>
              <a:t>Επεξεργασία Δεδομένων</a:t>
            </a:r>
          </a:p>
          <a:p>
            <a:pPr lvl="1"/>
            <a:r>
              <a:rPr lang="el-GR" dirty="0" smtClean="0"/>
              <a:t>Αντιστοίχιση Στην Μορφή </a:t>
            </a:r>
            <a:r>
              <a:rPr lang="en-US" dirty="0" smtClean="0"/>
              <a:t>(</a:t>
            </a:r>
            <a:r>
              <a:rPr lang="en-US" dirty="0" err="1" smtClean="0"/>
              <a:t>key,value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Partitioner</a:t>
            </a:r>
          </a:p>
          <a:p>
            <a:pPr lvl="1"/>
            <a:r>
              <a:rPr lang="el-GR" dirty="0" smtClean="0"/>
              <a:t>Ομαδοποίηση Δεδομένων</a:t>
            </a:r>
          </a:p>
          <a:p>
            <a:pPr lvl="1"/>
            <a:r>
              <a:rPr lang="el-GR" dirty="0" smtClean="0"/>
              <a:t>Συνεχόμενες Τιμές Σε  Κάθε </a:t>
            </a:r>
            <a:r>
              <a:rPr lang="en-US" dirty="0" smtClean="0"/>
              <a:t>Reducer</a:t>
            </a:r>
          </a:p>
          <a:p>
            <a:r>
              <a:rPr lang="en-US" dirty="0" smtClean="0"/>
              <a:t>Reducer</a:t>
            </a:r>
            <a:endParaRPr lang="el-GR" dirty="0" smtClean="0"/>
          </a:p>
          <a:p>
            <a:pPr lvl="1"/>
            <a:r>
              <a:rPr lang="el-GR" dirty="0" smtClean="0"/>
              <a:t>Κατασκευή Δέντρου(</a:t>
            </a:r>
            <a:r>
              <a:rPr lang="en-US" dirty="0" smtClean="0"/>
              <a:t>BulkInsert)</a:t>
            </a:r>
          </a:p>
          <a:p>
            <a:pPr lvl="1"/>
            <a:r>
              <a:rPr lang="el-GR" dirty="0" smtClean="0"/>
              <a:t>Διατήρηση Στην Μνήμη</a:t>
            </a:r>
            <a:endParaRPr lang="en-US" dirty="0" smtClean="0"/>
          </a:p>
          <a:p>
            <a:r>
              <a:rPr lang="en-US" dirty="0" smtClean="0"/>
              <a:t>Cleanup</a:t>
            </a:r>
            <a:endParaRPr lang="el-GR" dirty="0" smtClean="0"/>
          </a:p>
          <a:p>
            <a:pPr lvl="1"/>
            <a:r>
              <a:rPr lang="el-GR" dirty="0" smtClean="0"/>
              <a:t>Εγγραφή Του Δέντρου Στο Πίνακα του </a:t>
            </a:r>
            <a:r>
              <a:rPr lang="en-US" dirty="0" smtClean="0"/>
              <a:t>HBase</a:t>
            </a:r>
          </a:p>
        </p:txBody>
      </p:sp>
      <p:pic>
        <p:nvPicPr>
          <p:cNvPr id="4" name="Picture 3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256584"/>
          </a:xfrm>
          <a:prstGeom prst="rect">
            <a:avLst/>
          </a:prstGeom>
        </p:spPr>
      </p:pic>
      <p:pic>
        <p:nvPicPr>
          <p:cNvPr id="5" name="Picture 4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44000" cy="5256584"/>
          </a:xfrm>
          <a:prstGeom prst="rect">
            <a:avLst/>
          </a:prstGeom>
        </p:spPr>
      </p:pic>
      <p:pic>
        <p:nvPicPr>
          <p:cNvPr id="6" name="Picture 5" descr="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6712"/>
            <a:ext cx="9144000" cy="5256584"/>
          </a:xfrm>
          <a:prstGeom prst="rect">
            <a:avLst/>
          </a:prstGeom>
        </p:spPr>
      </p:pic>
      <p:pic>
        <p:nvPicPr>
          <p:cNvPr id="7" name="Picture 6" descr="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36712"/>
            <a:ext cx="9144000" cy="5256584"/>
          </a:xfrm>
          <a:prstGeom prst="rect">
            <a:avLst/>
          </a:prstGeom>
        </p:spPr>
      </p:pic>
      <p:pic>
        <p:nvPicPr>
          <p:cNvPr id="8" name="Picture 7" descr="0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36712"/>
            <a:ext cx="9144000" cy="5256584"/>
          </a:xfrm>
          <a:prstGeom prst="rect">
            <a:avLst/>
          </a:prstGeom>
        </p:spPr>
      </p:pic>
      <p:pic>
        <p:nvPicPr>
          <p:cNvPr id="10" name="Picture 9" descr="0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36712"/>
            <a:ext cx="9144000" cy="5256584"/>
          </a:xfrm>
          <a:prstGeom prst="rect">
            <a:avLst/>
          </a:prstGeom>
        </p:spPr>
      </p:pic>
      <p:pic>
        <p:nvPicPr>
          <p:cNvPr id="11" name="Picture 10" descr="0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836712"/>
            <a:ext cx="9144000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l-GR" sz="3200" dirty="0" smtClean="0"/>
              <a:t>Εναλλακτική Υλοποίηση </a:t>
            </a:r>
            <a:r>
              <a:rPr lang="en-US" sz="3200" dirty="0" smtClean="0"/>
              <a:t>BulkLoading</a:t>
            </a:r>
            <a:r>
              <a:rPr lang="el-GR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/>
          </a:bodyPr>
          <a:lstStyle/>
          <a:p>
            <a:r>
              <a:rPr lang="el-GR" dirty="0" smtClean="0"/>
              <a:t>Καλύτερη Απόδοση</a:t>
            </a:r>
          </a:p>
          <a:p>
            <a:pPr lvl="1"/>
            <a:r>
              <a:rPr lang="el-GR" dirty="0" smtClean="0"/>
              <a:t>Μικρότερες Απαιτήσεις σε Μνήμη.</a:t>
            </a:r>
          </a:p>
          <a:p>
            <a:pPr lvl="1"/>
            <a:r>
              <a:rPr lang="el-GR" dirty="0" smtClean="0"/>
              <a:t>Ολοκλήρωση σε Λιγότερα Βήματα Ο(</a:t>
            </a:r>
            <a:r>
              <a:rPr lang="en-US" dirty="0" smtClean="0"/>
              <a:t>n/B)</a:t>
            </a:r>
            <a:r>
              <a:rPr lang="el-GR" dirty="0" smtClean="0"/>
              <a:t>.</a:t>
            </a:r>
            <a:endParaRPr lang="en-US" dirty="0" smtClean="0"/>
          </a:p>
          <a:p>
            <a:pPr lvl="1"/>
            <a:r>
              <a:rPr lang="el-GR" dirty="0" smtClean="0"/>
              <a:t>Απλοποιημένη Υλοποίηση</a:t>
            </a:r>
          </a:p>
          <a:p>
            <a:r>
              <a:rPr lang="el-GR" dirty="0" smtClean="0"/>
              <a:t>Βήματα Εκτέλεσης</a:t>
            </a:r>
          </a:p>
          <a:p>
            <a:pPr lvl="1"/>
            <a:r>
              <a:rPr lang="el-GR" dirty="0" smtClean="0"/>
              <a:t>Ταξινομημένα Κλειδιά στην Είσοδο του </a:t>
            </a:r>
            <a:r>
              <a:rPr lang="en-US" dirty="0" smtClean="0"/>
              <a:t>Reducer</a:t>
            </a:r>
          </a:p>
          <a:p>
            <a:pPr lvl="1"/>
            <a:r>
              <a:rPr lang="el-GR" dirty="0" smtClean="0"/>
              <a:t>Διάσπαση σε φύλλα </a:t>
            </a:r>
          </a:p>
          <a:p>
            <a:pPr lvl="1"/>
            <a:r>
              <a:rPr lang="el-GR" dirty="0" smtClean="0"/>
              <a:t>Αποθήκευση ορισμένων κλειδιών για το επόμενο επίπεδο.</a:t>
            </a:r>
          </a:p>
          <a:p>
            <a:pPr lvl="1"/>
            <a:r>
              <a:rPr lang="el-GR" dirty="0" smtClean="0"/>
              <a:t>Επαναληπτική Διαδικασία μέχρι την κατασκευή της ρίζας.</a:t>
            </a:r>
          </a:p>
        </p:txBody>
      </p:sp>
      <p:pic>
        <p:nvPicPr>
          <p:cNvPr id="6" name="Picture 5" descr="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4104456"/>
          </a:xfrm>
          <a:prstGeom prst="rect">
            <a:avLst/>
          </a:prstGeom>
        </p:spPr>
      </p:pic>
      <p:pic>
        <p:nvPicPr>
          <p:cNvPr id="7" name="Picture 6" descr="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144000" cy="4104456"/>
          </a:xfrm>
          <a:prstGeom prst="rect">
            <a:avLst/>
          </a:prstGeom>
        </p:spPr>
      </p:pic>
      <p:pic>
        <p:nvPicPr>
          <p:cNvPr id="8" name="Picture 7" descr="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8760"/>
            <a:ext cx="9144000" cy="4104456"/>
          </a:xfrm>
          <a:prstGeom prst="rect">
            <a:avLst/>
          </a:prstGeom>
        </p:spPr>
      </p:pic>
      <p:pic>
        <p:nvPicPr>
          <p:cNvPr id="9" name="Picture 8" descr="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68760"/>
            <a:ext cx="9144000" cy="4104456"/>
          </a:xfrm>
          <a:prstGeom prst="rect">
            <a:avLst/>
          </a:prstGeom>
        </p:spPr>
      </p:pic>
      <p:pic>
        <p:nvPicPr>
          <p:cNvPr id="10" name="Picture 9" descr="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268760"/>
            <a:ext cx="9144000" cy="4104456"/>
          </a:xfrm>
          <a:prstGeom prst="rect">
            <a:avLst/>
          </a:prstGeom>
        </p:spPr>
      </p:pic>
      <p:pic>
        <p:nvPicPr>
          <p:cNvPr id="11" name="Picture 10" descr="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68760"/>
            <a:ext cx="9144000" cy="4104456"/>
          </a:xfrm>
          <a:prstGeom prst="rect">
            <a:avLst/>
          </a:prstGeom>
        </p:spPr>
      </p:pic>
      <p:pic>
        <p:nvPicPr>
          <p:cNvPr id="12" name="Picture 11" descr="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268760"/>
            <a:ext cx="9144000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/>
          <a:lstStyle/>
          <a:p>
            <a:r>
              <a:rPr lang="el-GR" dirty="0" smtClean="0"/>
              <a:t>Κόμβος Δέντρου = Γραμμή Πίνακα</a:t>
            </a:r>
          </a:p>
          <a:p>
            <a:r>
              <a:rPr lang="el-GR" dirty="0" smtClean="0"/>
              <a:t>Ορισμός Οικογένειας  Κόμβος (</a:t>
            </a:r>
            <a:r>
              <a:rPr lang="en-US" dirty="0" smtClean="0"/>
              <a:t>Node)</a:t>
            </a:r>
            <a:endParaRPr lang="el-GR" dirty="0" smtClean="0"/>
          </a:p>
          <a:p>
            <a:r>
              <a:rPr lang="el-GR" dirty="0" smtClean="0"/>
              <a:t>Κλειδί Γραμμής</a:t>
            </a:r>
            <a:endParaRPr lang="en-US" dirty="0" smtClean="0"/>
          </a:p>
          <a:p>
            <a:pPr lvl="1"/>
            <a:r>
              <a:rPr lang="el-GR" dirty="0" smtClean="0"/>
              <a:t>Εσωτερικοί Κόμβοι – Τελευταίο Κλειδί Αντίστοιχου Κόμβου</a:t>
            </a:r>
            <a:r>
              <a:rPr lang="en-US" dirty="0" smtClean="0"/>
              <a:t>.</a:t>
            </a:r>
          </a:p>
          <a:p>
            <a:pPr lvl="1"/>
            <a:r>
              <a:rPr lang="el-GR" dirty="0" smtClean="0"/>
              <a:t>Φύλλα – Προσθέτουμε Αναγνωριστικό (Λεξικογραφική Ταξινόμηση)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4" name="Picture 3" descr="r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07" y="4797152"/>
            <a:ext cx="9130693" cy="86409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512" y="0"/>
            <a:ext cx="8507288" cy="764704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Οργάνωση Δεδομένων στον Πίνακα</a:t>
            </a:r>
            <a:endParaRPr kumimoji="0" lang="en-US" sz="36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>
            <a:normAutofit/>
          </a:bodyPr>
          <a:lstStyle/>
          <a:p>
            <a:r>
              <a:rPr lang="el-GR" dirty="0" smtClean="0"/>
              <a:t>Έλεγχος Εύρους Δέντρων</a:t>
            </a:r>
          </a:p>
          <a:p>
            <a:r>
              <a:rPr lang="el-GR" dirty="0" smtClean="0"/>
              <a:t>Αναζήτηση Φύλλου</a:t>
            </a:r>
            <a:endParaRPr lang="en-US" dirty="0" smtClean="0"/>
          </a:p>
          <a:p>
            <a:pPr lvl="1"/>
            <a:r>
              <a:rPr lang="el-GR" dirty="0" smtClean="0"/>
              <a:t>Φύλλο που Περιέχει το Αριστερό Άκρο</a:t>
            </a:r>
          </a:p>
          <a:p>
            <a:pPr lvl="1"/>
            <a:r>
              <a:rPr lang="el-GR" dirty="0" smtClean="0"/>
              <a:t>Φύλλο που Περιέχει το Δεξιό Άκρο</a:t>
            </a:r>
          </a:p>
          <a:p>
            <a:r>
              <a:rPr lang="el-GR" dirty="0" smtClean="0"/>
              <a:t>Πίνακα </a:t>
            </a:r>
            <a:r>
              <a:rPr lang="en-US" dirty="0" smtClean="0"/>
              <a:t>HBase</a:t>
            </a:r>
            <a:endParaRPr lang="el-GR" dirty="0" smtClean="0"/>
          </a:p>
          <a:p>
            <a:pPr lvl="1"/>
            <a:r>
              <a:rPr lang="el-GR" dirty="0" smtClean="0"/>
              <a:t>Εκτέλεση </a:t>
            </a:r>
            <a:r>
              <a:rPr lang="en-US" dirty="0" smtClean="0"/>
              <a:t>Scan</a:t>
            </a:r>
          </a:p>
          <a:p>
            <a:pPr lvl="1"/>
            <a:r>
              <a:rPr lang="el-GR" dirty="0" smtClean="0"/>
              <a:t>Ορίσματα – Κλειδί Γραμμής Αριστερού &amp; Δεξιού Φύλλου</a:t>
            </a:r>
            <a:endParaRPr lang="en-US" dirty="0" smtClean="0"/>
          </a:p>
          <a:p>
            <a:r>
              <a:rPr lang="el-GR" dirty="0" smtClean="0"/>
              <a:t>Πολυπλοκότητα</a:t>
            </a:r>
          </a:p>
          <a:p>
            <a:pPr lvl="1"/>
            <a:r>
              <a:rPr lang="el-GR" dirty="0" smtClean="0"/>
              <a:t>Τ δέντρα , Ε κλειδιά σε κάθε δέντρο, Β τάξη του δέντρου</a:t>
            </a:r>
          </a:p>
          <a:p>
            <a:pPr lvl="1"/>
            <a:r>
              <a:rPr lang="el-GR" dirty="0" smtClean="0"/>
              <a:t>Ο(2*(Τ + </a:t>
            </a:r>
            <a:r>
              <a:rPr lang="en-US" dirty="0" err="1" smtClean="0"/>
              <a:t>log</a:t>
            </a:r>
            <a:r>
              <a:rPr lang="en-US" b="1" baseline="-25000" dirty="0" err="1" smtClean="0"/>
              <a:t>B</a:t>
            </a:r>
            <a:r>
              <a:rPr lang="en-US" b="1" dirty="0" smtClean="0"/>
              <a:t>(E) )</a:t>
            </a: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0"/>
            <a:ext cx="8507288" cy="764704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Ερωτήματα Εύρους σε Β+ Δέντρα</a:t>
            </a:r>
            <a:endParaRPr kumimoji="0" lang="en-US" sz="36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3600400"/>
          </a:xfrm>
          <a:prstGeom prst="rect">
            <a:avLst/>
          </a:prstGeom>
        </p:spPr>
      </p:pic>
      <p:pic>
        <p:nvPicPr>
          <p:cNvPr id="7" name="Picture 6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9144000" cy="3600400"/>
          </a:xfrm>
          <a:prstGeom prst="rect">
            <a:avLst/>
          </a:prstGeom>
        </p:spPr>
      </p:pic>
      <p:pic>
        <p:nvPicPr>
          <p:cNvPr id="8" name="Picture 7" descr="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9144000" cy="3600400"/>
          </a:xfrm>
          <a:prstGeom prst="rect">
            <a:avLst/>
          </a:prstGeom>
        </p:spPr>
      </p:pic>
      <p:pic>
        <p:nvPicPr>
          <p:cNvPr id="9" name="Picture 8" descr="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84784"/>
            <a:ext cx="9144000" cy="3600400"/>
          </a:xfrm>
          <a:prstGeom prst="rect">
            <a:avLst/>
          </a:prstGeom>
        </p:spPr>
      </p:pic>
      <p:pic>
        <p:nvPicPr>
          <p:cNvPr id="10" name="Picture 9" descr="0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484784"/>
            <a:ext cx="91440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1383</TotalTime>
  <Words>693</Words>
  <Application>Microsoft Office PowerPoint</Application>
  <PresentationFormat>On-screen Show (4:3)</PresentationFormat>
  <Paragraphs>176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Ανακτηση Πληροφοριασ σε νεφη Υπολογιστων</vt:lpstr>
      <vt:lpstr>Περιεχόμενα Διπλωματικής</vt:lpstr>
      <vt:lpstr>Περιγραφή &amp; Αρχιτεκτονική HDFS</vt:lpstr>
      <vt:lpstr>Περιγραφή &amp; Αρχιτεκτονική HBase</vt:lpstr>
      <vt:lpstr>Μοντέλο Προγραμματισμού mapreduce</vt:lpstr>
      <vt:lpstr>Κατασκευή Δέντρου ΒulkInsert</vt:lpstr>
      <vt:lpstr>Εναλλακτική Υλοποίηση BulkLoading </vt:lpstr>
      <vt:lpstr>Slide 8</vt:lpstr>
      <vt:lpstr>Slide 9</vt:lpstr>
      <vt:lpstr>Slide 10</vt:lpstr>
      <vt:lpstr>Πειράματα – Συστήματα &amp; Εργαλεία</vt:lpstr>
      <vt:lpstr>Πειράματα – Δεδομένα &amp; Παρατηρήσεις</vt:lpstr>
      <vt:lpstr>Πειράματα – Bulk Insert</vt:lpstr>
      <vt:lpstr>Κατανομή Χρόνου Εκτέλεσης – Τάξη 5</vt:lpstr>
      <vt:lpstr>Κατανομή Χρόνου Εκτέλεσης – Τάξη 101</vt:lpstr>
      <vt:lpstr>Πειράματα – Bulk Loading</vt:lpstr>
      <vt:lpstr>Κατανομή Χρόνου Εκτέλεσης – Buffer 128</vt:lpstr>
      <vt:lpstr>Κατανομή Χρόνου Εκτέλεσης – Buffer 512</vt:lpstr>
      <vt:lpstr>Συμπεράσματα</vt:lpstr>
      <vt:lpstr>ΕΥΧΑΡΙΣΤΩ ΠΟΛΥ ΓΙΑ ΤΗΝ ΠΡΟΣΟΧΗ ΣΑΣ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bzois</dc:creator>
  <cp:lastModifiedBy>bzois</cp:lastModifiedBy>
  <cp:revision>505</cp:revision>
  <dcterms:created xsi:type="dcterms:W3CDTF">2012-07-23T15:49:11Z</dcterms:created>
  <dcterms:modified xsi:type="dcterms:W3CDTF">2012-10-15T06:41:02Z</dcterms:modified>
</cp:coreProperties>
</file>