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301" r:id="rId2"/>
    <p:sldId id="299" r:id="rId3"/>
    <p:sldId id="279" r:id="rId4"/>
    <p:sldId id="280" r:id="rId5"/>
    <p:sldId id="283" r:id="rId6"/>
    <p:sldId id="268" r:id="rId7"/>
    <p:sldId id="274" r:id="rId8"/>
    <p:sldId id="270" r:id="rId9"/>
    <p:sldId id="271" r:id="rId10"/>
    <p:sldId id="273" r:id="rId11"/>
    <p:sldId id="276" r:id="rId12"/>
    <p:sldId id="285" r:id="rId13"/>
    <p:sldId id="286" r:id="rId14"/>
    <p:sldId id="289" r:id="rId15"/>
    <p:sldId id="287" r:id="rId16"/>
    <p:sldId id="302" r:id="rId17"/>
    <p:sldId id="288" r:id="rId18"/>
    <p:sldId id="292" r:id="rId19"/>
    <p:sldId id="290" r:id="rId20"/>
    <p:sldId id="303" r:id="rId21"/>
    <p:sldId id="300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0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coming\Ceid\Diplwmatiki\Anafora\measurments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Map</c:v>
          </c:tx>
          <c:invertIfNegative val="0"/>
          <c:val>
            <c:numRef>
              <c:f>GraphsBulkInsert!$A$35:$H$35</c:f>
              <c:numCache>
                <c:formatCode>General</c:formatCode>
                <c:ptCount val="8"/>
                <c:pt idx="0">
                  <c:v>64</c:v>
                </c:pt>
                <c:pt idx="1">
                  <c:v>63</c:v>
                </c:pt>
                <c:pt idx="2">
                  <c:v>58</c:v>
                </c:pt>
                <c:pt idx="3">
                  <c:v>58</c:v>
                </c:pt>
                <c:pt idx="4">
                  <c:v>55</c:v>
                </c:pt>
                <c:pt idx="5">
                  <c:v>48</c:v>
                </c:pt>
                <c:pt idx="6">
                  <c:v>48</c:v>
                </c:pt>
              </c:numCache>
            </c:numRef>
          </c:val>
        </c:ser>
        <c:ser>
          <c:idx val="2"/>
          <c:order val="1"/>
          <c:tx>
            <c:v>Reduce</c:v>
          </c:tx>
          <c:invertIfNegative val="0"/>
          <c:val>
            <c:numRef>
              <c:f>GraphsBulkInsert!$A$37:$H$37</c:f>
              <c:numCache>
                <c:formatCode>General</c:formatCode>
                <c:ptCount val="8"/>
                <c:pt idx="0">
                  <c:v>175</c:v>
                </c:pt>
                <c:pt idx="1">
                  <c:v>168</c:v>
                </c:pt>
                <c:pt idx="2">
                  <c:v>123</c:v>
                </c:pt>
                <c:pt idx="3">
                  <c:v>112</c:v>
                </c:pt>
                <c:pt idx="4">
                  <c:v>109</c:v>
                </c:pt>
                <c:pt idx="5">
                  <c:v>107</c:v>
                </c:pt>
                <c:pt idx="6">
                  <c:v>105</c:v>
                </c:pt>
                <c:pt idx="7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719616"/>
        <c:axId val="114165440"/>
      </c:barChart>
      <c:catAx>
        <c:axId val="6071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Tasks ID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114165440"/>
        <c:crosses val="autoZero"/>
        <c:auto val="1"/>
        <c:lblAlgn val="ctr"/>
        <c:lblOffset val="100"/>
        <c:noMultiLvlLbl val="0"/>
      </c:catAx>
      <c:valAx>
        <c:axId val="114165440"/>
        <c:scaling>
          <c:orientation val="minMax"/>
          <c:max val="2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Time </a:t>
                </a:r>
                <a:r>
                  <a:rPr lang="en-US" dirty="0">
                    <a:solidFill>
                      <a:schemeClr val="bg1"/>
                    </a:solidFill>
                  </a:rPr>
                  <a:t>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6071961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>
              <a:solidFill>
                <a:schemeClr val="bg1"/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prstClr val="white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Map</c:v>
          </c:tx>
          <c:invertIfNegative val="0"/>
          <c:val>
            <c:numRef>
              <c:f>GraphsBulkInsert!$A$39:$H$39</c:f>
              <c:numCache>
                <c:formatCode>General</c:formatCode>
                <c:ptCount val="8"/>
                <c:pt idx="0">
                  <c:v>62</c:v>
                </c:pt>
                <c:pt idx="1">
                  <c:v>61</c:v>
                </c:pt>
                <c:pt idx="2">
                  <c:v>57</c:v>
                </c:pt>
                <c:pt idx="3">
                  <c:v>57</c:v>
                </c:pt>
                <c:pt idx="4">
                  <c:v>51</c:v>
                </c:pt>
                <c:pt idx="5">
                  <c:v>49</c:v>
                </c:pt>
                <c:pt idx="6">
                  <c:v>48</c:v>
                </c:pt>
              </c:numCache>
            </c:numRef>
          </c:val>
        </c:ser>
        <c:ser>
          <c:idx val="2"/>
          <c:order val="1"/>
          <c:tx>
            <c:v>Reduce</c:v>
          </c:tx>
          <c:invertIfNegative val="0"/>
          <c:val>
            <c:numRef>
              <c:f>GraphsBulkInsert!$A$41:$H$41</c:f>
              <c:numCache>
                <c:formatCode>General</c:formatCode>
                <c:ptCount val="8"/>
                <c:pt idx="0">
                  <c:v>98</c:v>
                </c:pt>
                <c:pt idx="1">
                  <c:v>92</c:v>
                </c:pt>
                <c:pt idx="2">
                  <c:v>88</c:v>
                </c:pt>
                <c:pt idx="3">
                  <c:v>87</c:v>
                </c:pt>
                <c:pt idx="4">
                  <c:v>87</c:v>
                </c:pt>
                <c:pt idx="5">
                  <c:v>86</c:v>
                </c:pt>
                <c:pt idx="6">
                  <c:v>84</c:v>
                </c:pt>
                <c:pt idx="7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720128"/>
        <c:axId val="114167168"/>
      </c:barChart>
      <c:catAx>
        <c:axId val="6072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 Tasks ID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114167168"/>
        <c:crosses val="autoZero"/>
        <c:auto val="1"/>
        <c:lblAlgn val="ctr"/>
        <c:lblOffset val="100"/>
        <c:noMultiLvlLbl val="0"/>
      </c:catAx>
      <c:valAx>
        <c:axId val="114167168"/>
        <c:scaling>
          <c:orientation val="minMax"/>
          <c:max val="2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r>
                  <a:rPr lang="en-US" sz="1000" dirty="0" smtClean="0">
                    <a:solidFill>
                      <a:schemeClr val="bg1"/>
                    </a:solidFill>
                  </a:rPr>
                  <a:t>Time (sec</a:t>
                </a:r>
                <a:r>
                  <a:rPr lang="en-US" sz="1000" dirty="0">
                    <a:solidFill>
                      <a:schemeClr val="bg1"/>
                    </a:solidFill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607201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solidFill>
      <a:prstClr val="white"/>
    </a:solidFill>
    <a:ln>
      <a:solidFill>
        <a:prstClr val="white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Map</c:v>
          </c:tx>
          <c:invertIfNegative val="0"/>
          <c:val>
            <c:numRef>
              <c:f>GraphsBulkInsert!$A$1:$H$1</c:f>
              <c:numCache>
                <c:formatCode>General</c:formatCode>
                <c:ptCount val="8"/>
                <c:pt idx="0">
                  <c:v>66</c:v>
                </c:pt>
                <c:pt idx="1">
                  <c:v>55</c:v>
                </c:pt>
                <c:pt idx="2">
                  <c:v>53</c:v>
                </c:pt>
                <c:pt idx="3">
                  <c:v>49</c:v>
                </c:pt>
                <c:pt idx="4">
                  <c:v>49</c:v>
                </c:pt>
                <c:pt idx="5">
                  <c:v>48</c:v>
                </c:pt>
                <c:pt idx="6">
                  <c:v>44</c:v>
                </c:pt>
              </c:numCache>
            </c:numRef>
          </c:val>
        </c:ser>
        <c:ser>
          <c:idx val="2"/>
          <c:order val="1"/>
          <c:tx>
            <c:v>Reduce</c:v>
          </c:tx>
          <c:invertIfNegative val="0"/>
          <c:val>
            <c:numRef>
              <c:f>GraphsBulkInsert!$A$3:$H$3</c:f>
              <c:numCache>
                <c:formatCode>General</c:formatCode>
                <c:ptCount val="8"/>
                <c:pt idx="0">
                  <c:v>77</c:v>
                </c:pt>
                <c:pt idx="1">
                  <c:v>71</c:v>
                </c:pt>
                <c:pt idx="2">
                  <c:v>71</c:v>
                </c:pt>
                <c:pt idx="3">
                  <c:v>67</c:v>
                </c:pt>
                <c:pt idx="4">
                  <c:v>67</c:v>
                </c:pt>
                <c:pt idx="5">
                  <c:v>65</c:v>
                </c:pt>
                <c:pt idx="6">
                  <c:v>64</c:v>
                </c:pt>
                <c:pt idx="7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720640"/>
        <c:axId val="114169472"/>
      </c:barChart>
      <c:catAx>
        <c:axId val="60720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Tasks ID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114169472"/>
        <c:crosses val="autoZero"/>
        <c:auto val="1"/>
        <c:lblAlgn val="ctr"/>
        <c:lblOffset val="100"/>
        <c:noMultiLvlLbl val="0"/>
      </c:catAx>
      <c:valAx>
        <c:axId val="114169472"/>
        <c:scaling>
          <c:orientation val="minMax"/>
          <c:max val="2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Time </a:t>
                </a:r>
                <a:r>
                  <a:rPr lang="en-US" dirty="0">
                    <a:solidFill>
                      <a:schemeClr val="bg1"/>
                    </a:solidFill>
                  </a:rPr>
                  <a:t>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6072064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solidFill>
      <a:prstClr val="white"/>
    </a:solidFill>
    <a:ln>
      <a:solidFill>
        <a:prstClr val="white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Map</c:v>
          </c:tx>
          <c:invertIfNegative val="0"/>
          <c:val>
            <c:numRef>
              <c:f>GraphsBulkInsert!$A$5:$H$5</c:f>
              <c:numCache>
                <c:formatCode>General</c:formatCode>
                <c:ptCount val="8"/>
                <c:pt idx="0">
                  <c:v>64</c:v>
                </c:pt>
                <c:pt idx="1">
                  <c:v>53</c:v>
                </c:pt>
                <c:pt idx="2">
                  <c:v>51</c:v>
                </c:pt>
                <c:pt idx="3">
                  <c:v>48</c:v>
                </c:pt>
                <c:pt idx="4">
                  <c:v>48</c:v>
                </c:pt>
                <c:pt idx="5">
                  <c:v>44</c:v>
                </c:pt>
                <c:pt idx="6">
                  <c:v>41</c:v>
                </c:pt>
              </c:numCache>
            </c:numRef>
          </c:val>
        </c:ser>
        <c:ser>
          <c:idx val="2"/>
          <c:order val="1"/>
          <c:tx>
            <c:v>Reduce</c:v>
          </c:tx>
          <c:invertIfNegative val="0"/>
          <c:val>
            <c:numRef>
              <c:f>GraphsBulkInsert!$A$7:$H$7</c:f>
              <c:numCache>
                <c:formatCode>General</c:formatCode>
                <c:ptCount val="8"/>
                <c:pt idx="0">
                  <c:v>74</c:v>
                </c:pt>
                <c:pt idx="1">
                  <c:v>71</c:v>
                </c:pt>
                <c:pt idx="2">
                  <c:v>69</c:v>
                </c:pt>
                <c:pt idx="3">
                  <c:v>67</c:v>
                </c:pt>
                <c:pt idx="4">
                  <c:v>67</c:v>
                </c:pt>
                <c:pt idx="5">
                  <c:v>62</c:v>
                </c:pt>
                <c:pt idx="6">
                  <c:v>60</c:v>
                </c:pt>
                <c:pt idx="7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721152"/>
        <c:axId val="114171200"/>
      </c:barChart>
      <c:catAx>
        <c:axId val="60721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Tasks ID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171200"/>
        <c:crosses val="autoZero"/>
        <c:auto val="1"/>
        <c:lblAlgn val="ctr"/>
        <c:lblOffset val="100"/>
        <c:noMultiLvlLbl val="0"/>
      </c:catAx>
      <c:valAx>
        <c:axId val="114171200"/>
        <c:scaling>
          <c:orientation val="minMax"/>
          <c:max val="2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Time </a:t>
                </a:r>
                <a:r>
                  <a:rPr lang="en-US" dirty="0">
                    <a:solidFill>
                      <a:schemeClr val="bg1"/>
                    </a:solidFill>
                  </a:rPr>
                  <a:t>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607211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solidFill>
      <a:prstClr val="white"/>
    </a:solidFill>
    <a:ln>
      <a:solidFill>
        <a:prstClr val="white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Map Time</c:v>
          </c:tx>
          <c:invertIfNegative val="0"/>
          <c:val>
            <c:numRef>
              <c:f>GraphsBulkLoading!$A$1:$H$1</c:f>
              <c:numCache>
                <c:formatCode>General</c:formatCode>
                <c:ptCount val="8"/>
                <c:pt idx="0">
                  <c:v>67</c:v>
                </c:pt>
                <c:pt idx="1">
                  <c:v>64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44</c:v>
                </c:pt>
                <c:pt idx="6">
                  <c:v>39</c:v>
                </c:pt>
              </c:numCache>
            </c:numRef>
          </c:val>
        </c:ser>
        <c:ser>
          <c:idx val="2"/>
          <c:order val="1"/>
          <c:tx>
            <c:v>Reduce Time</c:v>
          </c:tx>
          <c:invertIfNegative val="0"/>
          <c:val>
            <c:numRef>
              <c:f>GraphsBulkLoading!$A$3:$H$3</c:f>
              <c:numCache>
                <c:formatCode>General</c:formatCode>
                <c:ptCount val="8"/>
                <c:pt idx="0">
                  <c:v>47</c:v>
                </c:pt>
                <c:pt idx="1">
                  <c:v>46</c:v>
                </c:pt>
                <c:pt idx="2">
                  <c:v>46</c:v>
                </c:pt>
                <c:pt idx="3">
                  <c:v>43</c:v>
                </c:pt>
                <c:pt idx="4">
                  <c:v>43</c:v>
                </c:pt>
                <c:pt idx="5">
                  <c:v>41</c:v>
                </c:pt>
                <c:pt idx="6">
                  <c:v>41</c:v>
                </c:pt>
                <c:pt idx="7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722688"/>
        <c:axId val="114222784"/>
      </c:barChart>
      <c:catAx>
        <c:axId val="60722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Tasks ID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114222784"/>
        <c:crosses val="autoZero"/>
        <c:auto val="1"/>
        <c:lblAlgn val="ctr"/>
        <c:lblOffset val="100"/>
        <c:noMultiLvlLbl val="0"/>
      </c:catAx>
      <c:valAx>
        <c:axId val="1142227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Time </a:t>
                </a:r>
                <a:r>
                  <a:rPr lang="en-US" dirty="0">
                    <a:solidFill>
                      <a:schemeClr val="bg1"/>
                    </a:solidFill>
                  </a:rPr>
                  <a:t>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607226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solidFill>
      <a:prstClr val="white"/>
    </a:solidFill>
    <a:ln>
      <a:solidFill>
        <a:prstClr val="white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Map Time</c:v>
          </c:tx>
          <c:invertIfNegative val="0"/>
          <c:val>
            <c:numRef>
              <c:f>GraphsBulkLoading!$A$5:$H$5</c:f>
              <c:numCache>
                <c:formatCode>General</c:formatCode>
                <c:ptCount val="8"/>
                <c:pt idx="0">
                  <c:v>64</c:v>
                </c:pt>
                <c:pt idx="1">
                  <c:v>60</c:v>
                </c:pt>
                <c:pt idx="2">
                  <c:v>54</c:v>
                </c:pt>
                <c:pt idx="3">
                  <c:v>54</c:v>
                </c:pt>
                <c:pt idx="4">
                  <c:v>51</c:v>
                </c:pt>
                <c:pt idx="5">
                  <c:v>51</c:v>
                </c:pt>
                <c:pt idx="6">
                  <c:v>41</c:v>
                </c:pt>
              </c:numCache>
            </c:numRef>
          </c:val>
        </c:ser>
        <c:ser>
          <c:idx val="2"/>
          <c:order val="1"/>
          <c:tx>
            <c:v>Reduce Time</c:v>
          </c:tx>
          <c:invertIfNegative val="0"/>
          <c:val>
            <c:numRef>
              <c:f>GraphsBulkLoading!$A$7:$H$7</c:f>
              <c:numCache>
                <c:formatCode>General</c:formatCode>
                <c:ptCount val="8"/>
                <c:pt idx="0">
                  <c:v>40</c:v>
                </c:pt>
                <c:pt idx="1">
                  <c:v>39</c:v>
                </c:pt>
                <c:pt idx="2">
                  <c:v>39</c:v>
                </c:pt>
                <c:pt idx="3">
                  <c:v>38</c:v>
                </c:pt>
                <c:pt idx="4">
                  <c:v>37</c:v>
                </c:pt>
                <c:pt idx="5">
                  <c:v>37</c:v>
                </c:pt>
                <c:pt idx="6">
                  <c:v>36</c:v>
                </c:pt>
                <c:pt idx="7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104128"/>
        <c:axId val="114224512"/>
      </c:barChart>
      <c:catAx>
        <c:axId val="61104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Tasks ID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114224512"/>
        <c:crosses val="autoZero"/>
        <c:auto val="1"/>
        <c:lblAlgn val="ctr"/>
        <c:lblOffset val="100"/>
        <c:noMultiLvlLbl val="0"/>
      </c:catAx>
      <c:valAx>
        <c:axId val="11422451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Time</a:t>
                </a:r>
                <a:r>
                  <a:rPr lang="el-GR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dirty="0">
                    <a:solidFill>
                      <a:schemeClr val="bg1"/>
                    </a:solidFill>
                  </a:rPr>
                  <a:t>(</a:t>
                </a:r>
                <a:r>
                  <a:rPr lang="en-US" dirty="0">
                    <a:solidFill>
                      <a:schemeClr val="bg1"/>
                    </a:solidFill>
                  </a:rPr>
                  <a:t>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611041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tx1"/>
    </a:solidFill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Map Time</c:v>
          </c:tx>
          <c:invertIfNegative val="0"/>
          <c:val>
            <c:numRef>
              <c:f>GraphsBulkLoading!$A$54:$H$54</c:f>
              <c:numCache>
                <c:formatCode>General</c:formatCode>
                <c:ptCount val="8"/>
                <c:pt idx="0">
                  <c:v>61</c:v>
                </c:pt>
                <c:pt idx="1">
                  <c:v>60</c:v>
                </c:pt>
                <c:pt idx="2">
                  <c:v>54</c:v>
                </c:pt>
                <c:pt idx="3">
                  <c:v>54</c:v>
                </c:pt>
                <c:pt idx="4">
                  <c:v>54</c:v>
                </c:pt>
                <c:pt idx="5">
                  <c:v>45</c:v>
                </c:pt>
                <c:pt idx="6">
                  <c:v>36</c:v>
                </c:pt>
              </c:numCache>
            </c:numRef>
          </c:val>
        </c:ser>
        <c:ser>
          <c:idx val="1"/>
          <c:order val="1"/>
          <c:tx>
            <c:v>Reduce Time</c:v>
          </c:tx>
          <c:invertIfNegative val="0"/>
          <c:val>
            <c:numRef>
              <c:f>GraphsBulkLoading!$A$56:$H$56</c:f>
              <c:numCache>
                <c:formatCode>General</c:formatCode>
                <c:ptCount val="8"/>
                <c:pt idx="0">
                  <c:v>38</c:v>
                </c:pt>
                <c:pt idx="1">
                  <c:v>35</c:v>
                </c:pt>
                <c:pt idx="2">
                  <c:v>34</c:v>
                </c:pt>
                <c:pt idx="3">
                  <c:v>34</c:v>
                </c:pt>
                <c:pt idx="4">
                  <c:v>32</c:v>
                </c:pt>
                <c:pt idx="5">
                  <c:v>32</c:v>
                </c:pt>
                <c:pt idx="6">
                  <c:v>30</c:v>
                </c:pt>
                <c:pt idx="7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105664"/>
        <c:axId val="114226816"/>
      </c:barChart>
      <c:catAx>
        <c:axId val="61105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Tasks ID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114226816"/>
        <c:crosses val="autoZero"/>
        <c:auto val="1"/>
        <c:lblAlgn val="ctr"/>
        <c:lblOffset val="100"/>
        <c:noMultiLvlLbl val="0"/>
      </c:catAx>
      <c:valAx>
        <c:axId val="1142268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Time</a:t>
                </a:r>
                <a:r>
                  <a:rPr lang="el-GR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dirty="0">
                    <a:solidFill>
                      <a:schemeClr val="bg1"/>
                    </a:solidFill>
                  </a:rPr>
                  <a:t>(</a:t>
                </a:r>
                <a:r>
                  <a:rPr lang="en-US" dirty="0">
                    <a:solidFill>
                      <a:schemeClr val="bg1"/>
                    </a:solidFill>
                  </a:rPr>
                  <a:t>sec)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6110566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solidFill>
      <a:prstClr val="white"/>
    </a:solidFill>
    <a:ln>
      <a:solidFill>
        <a:prstClr val="white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Map</c:v>
          </c:tx>
          <c:invertIfNegative val="0"/>
          <c:val>
            <c:numRef>
              <c:f>GraphsBulkLoading!$A$59:$H$59</c:f>
              <c:numCache>
                <c:formatCode>General</c:formatCode>
                <c:ptCount val="8"/>
                <c:pt idx="0">
                  <c:v>67</c:v>
                </c:pt>
                <c:pt idx="1">
                  <c:v>64</c:v>
                </c:pt>
                <c:pt idx="2">
                  <c:v>64</c:v>
                </c:pt>
                <c:pt idx="3">
                  <c:v>61</c:v>
                </c:pt>
                <c:pt idx="4">
                  <c:v>49</c:v>
                </c:pt>
                <c:pt idx="5">
                  <c:v>49</c:v>
                </c:pt>
                <c:pt idx="6">
                  <c:v>32</c:v>
                </c:pt>
              </c:numCache>
            </c:numRef>
          </c:val>
        </c:ser>
        <c:ser>
          <c:idx val="2"/>
          <c:order val="1"/>
          <c:tx>
            <c:v>Reduce</c:v>
          </c:tx>
          <c:invertIfNegative val="0"/>
          <c:val>
            <c:numRef>
              <c:f>GraphsBulkLoading!$A$61:$H$61</c:f>
              <c:numCache>
                <c:formatCode>General</c:formatCode>
                <c:ptCount val="8"/>
                <c:pt idx="0">
                  <c:v>37</c:v>
                </c:pt>
                <c:pt idx="1">
                  <c:v>33</c:v>
                </c:pt>
                <c:pt idx="2">
                  <c:v>31</c:v>
                </c:pt>
                <c:pt idx="3">
                  <c:v>31</c:v>
                </c:pt>
                <c:pt idx="4">
                  <c:v>30</c:v>
                </c:pt>
                <c:pt idx="5">
                  <c:v>29</c:v>
                </c:pt>
                <c:pt idx="6">
                  <c:v>27</c:v>
                </c:pt>
                <c:pt idx="7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106176"/>
        <c:axId val="114228544"/>
      </c:barChart>
      <c:catAx>
        <c:axId val="61106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Tasks ID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114228544"/>
        <c:crosses val="autoZero"/>
        <c:auto val="1"/>
        <c:lblAlgn val="ctr"/>
        <c:lblOffset val="100"/>
        <c:noMultiLvlLbl val="0"/>
      </c:catAx>
      <c:valAx>
        <c:axId val="1142285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Time</a:t>
                </a:r>
                <a:r>
                  <a:rPr lang="el-GR" dirty="0" smtClean="0">
                    <a:solidFill>
                      <a:schemeClr val="bg1"/>
                    </a:solidFill>
                  </a:rPr>
                  <a:t> </a:t>
                </a:r>
                <a:r>
                  <a:rPr lang="el-GR" dirty="0">
                    <a:solidFill>
                      <a:schemeClr val="bg1"/>
                    </a:solidFill>
                  </a:rPr>
                  <a:t>(</a:t>
                </a:r>
                <a:r>
                  <a:rPr lang="en-US" dirty="0">
                    <a:solidFill>
                      <a:schemeClr val="bg1"/>
                    </a:solidFill>
                  </a:rPr>
                  <a:t>sec)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l-GR"/>
          </a:p>
        </c:txPr>
        <c:crossAx val="6110617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solidFill>
      <a:prstClr val="white"/>
    </a:solidFill>
    <a:ln>
      <a:solidFill>
        <a:prstClr val="white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C671C-A0DA-4C68-9525-4A8DB0BF36F5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864E4-4AE2-4D0D-B845-38E331370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9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C342-7052-4638-8F3F-24DB5D72BA1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93C342-7052-4638-8F3F-24DB5D72BA1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9D3AD9-2431-4F89-8FA2-F9E4476299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229600" cy="12241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Information Retrieval in Cloud</a:t>
            </a:r>
            <a:endParaRPr lang="en-US" sz="36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393446"/>
          </a:xfrm>
        </p:spPr>
        <p:txBody>
          <a:bodyPr/>
          <a:lstStyle/>
          <a:p>
            <a:r>
              <a:rPr lang="en-US" dirty="0" err="1" smtClean="0"/>
              <a:t>Zois</a:t>
            </a:r>
            <a:r>
              <a:rPr lang="en-US" dirty="0" smtClean="0"/>
              <a:t> </a:t>
            </a:r>
            <a:r>
              <a:rPr lang="en-US" dirty="0" err="1" smtClean="0"/>
              <a:t>Vasileios</a:t>
            </a:r>
            <a:endParaRPr lang="el-GR" dirty="0" smtClean="0"/>
          </a:p>
          <a:p>
            <a:r>
              <a:rPr lang="el-GR" dirty="0" smtClean="0"/>
              <a:t>Α.Μ</a:t>
            </a:r>
            <a:r>
              <a:rPr lang="en-US" dirty="0" smtClean="0"/>
              <a:t>:4183</a:t>
            </a:r>
            <a:endParaRPr lang="en-US" dirty="0"/>
          </a:p>
        </p:txBody>
      </p:sp>
      <p:sp>
        <p:nvSpPr>
          <p:cNvPr id="15" name="Subtitle 13"/>
          <p:cNvSpPr txBox="1">
            <a:spLocks/>
          </p:cNvSpPr>
          <p:nvPr/>
        </p:nvSpPr>
        <p:spPr>
          <a:xfrm>
            <a:off x="1475656" y="188640"/>
            <a:ext cx="6400800" cy="9361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800" dirty="0" smtClean="0"/>
              <a:t>University of </a:t>
            </a:r>
            <a:r>
              <a:rPr lang="en-US" sz="2800" dirty="0" err="1" smtClean="0"/>
              <a:t>Patras</a:t>
            </a:r>
            <a:endParaRPr lang="el-GR" sz="28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Computer Engineering &amp; Informatics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13"/>
          <p:cNvSpPr txBox="1">
            <a:spLocks/>
          </p:cNvSpPr>
          <p:nvPr/>
        </p:nvSpPr>
        <p:spPr>
          <a:xfrm>
            <a:off x="1259632" y="1700808"/>
            <a:ext cx="6400800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Diploma Thesis</a:t>
            </a:r>
            <a:endParaRPr kumimoji="0" lang="en-US" sz="3200" b="0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/>
          <a:lstStyle/>
          <a:p>
            <a:r>
              <a:rPr lang="en-US" dirty="0" smtClean="0"/>
              <a:t>Respectively with B+ Trees</a:t>
            </a:r>
          </a:p>
          <a:p>
            <a:pPr lvl="1"/>
            <a:r>
              <a:rPr lang="en-US" dirty="0" smtClean="0"/>
              <a:t>Find Trees with </a:t>
            </a:r>
            <a:r>
              <a:rPr lang="en-US" dirty="0"/>
              <a:t>R</a:t>
            </a:r>
            <a:r>
              <a:rPr lang="en-US" dirty="0" smtClean="0"/>
              <a:t>equired Range</a:t>
            </a:r>
            <a:endParaRPr lang="el-GR" dirty="0" smtClean="0"/>
          </a:p>
          <a:p>
            <a:pPr lvl="1"/>
            <a:r>
              <a:rPr lang="en-US" dirty="0" smtClean="0"/>
              <a:t>Pinpoint Individual  Trees from Start to End</a:t>
            </a:r>
            <a:endParaRPr lang="el-GR" dirty="0" smtClean="0"/>
          </a:p>
          <a:p>
            <a:pPr lvl="1"/>
            <a:r>
              <a:rPr lang="en-US" dirty="0" smtClean="0"/>
              <a:t>Execution of Depth First Search on Each Tree</a:t>
            </a:r>
            <a:endParaRPr lang="el-GR" dirty="0" smtClean="0"/>
          </a:p>
          <a:p>
            <a:r>
              <a:rPr lang="en-US" dirty="0" smtClean="0"/>
              <a:t>Depth First Search</a:t>
            </a:r>
            <a:endParaRPr lang="el-GR" dirty="0" smtClean="0"/>
          </a:p>
          <a:p>
            <a:pPr lvl="1"/>
            <a:r>
              <a:rPr lang="en-US" dirty="0" smtClean="0"/>
              <a:t>Retrieval of Keys in Internal Nodes</a:t>
            </a:r>
            <a:endParaRPr lang="el-GR" dirty="0" smtClean="0"/>
          </a:p>
          <a:p>
            <a:r>
              <a:rPr lang="en-US" dirty="0" smtClean="0"/>
              <a:t>Complexity</a:t>
            </a:r>
            <a:endParaRPr lang="el-GR" dirty="0" smtClean="0"/>
          </a:p>
          <a:p>
            <a:pPr lvl="1"/>
            <a:r>
              <a:rPr lang="en-US" dirty="0" smtClean="0"/>
              <a:t>Depth First Search Complexity</a:t>
            </a:r>
            <a:endParaRPr lang="el-GR" dirty="0" smtClean="0"/>
          </a:p>
          <a:p>
            <a:pPr lvl="1"/>
            <a:r>
              <a:rPr lang="el-GR" dirty="0" smtClean="0"/>
              <a:t>Ο(</a:t>
            </a:r>
            <a:r>
              <a:rPr lang="en-US" dirty="0" smtClean="0"/>
              <a:t>|V| + |E|)</a:t>
            </a:r>
            <a:r>
              <a:rPr lang="el-GR" dirty="0" smtClean="0"/>
              <a:t>*Τ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0"/>
            <a:ext cx="8507288" cy="764704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Range Queries on B Trees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Experiments</a:t>
            </a:r>
            <a:r>
              <a:rPr lang="el-GR" sz="3600" dirty="0" smtClean="0"/>
              <a:t> – </a:t>
            </a:r>
            <a:r>
              <a:rPr lang="en-US" sz="3600" dirty="0" smtClean="0"/>
              <a:t>Systems &amp; Tools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r>
              <a:rPr lang="en-US" dirty="0" smtClean="0"/>
              <a:t>Hadoop &amp; HBase</a:t>
            </a:r>
          </a:p>
          <a:p>
            <a:pPr lvl="1"/>
            <a:r>
              <a:rPr lang="en-US" dirty="0" smtClean="0"/>
              <a:t>Hadoop version 1.0.1</a:t>
            </a:r>
          </a:p>
          <a:p>
            <a:pPr lvl="1"/>
            <a:r>
              <a:rPr lang="en-US" dirty="0" smtClean="0"/>
              <a:t>HBase version 0.94.1</a:t>
            </a:r>
          </a:p>
          <a:p>
            <a:r>
              <a:rPr lang="en-US" dirty="0" smtClean="0"/>
              <a:t>Operating System</a:t>
            </a:r>
          </a:p>
          <a:p>
            <a:pPr lvl="1"/>
            <a:r>
              <a:rPr lang="en-US" dirty="0" err="1" smtClean="0"/>
              <a:t>Debian</a:t>
            </a:r>
            <a:r>
              <a:rPr lang="en-US" dirty="0" smtClean="0"/>
              <a:t>  Base 6.0.5</a:t>
            </a:r>
          </a:p>
          <a:p>
            <a:r>
              <a:rPr lang="en-US" dirty="0" smtClean="0"/>
              <a:t>Machines(4) – </a:t>
            </a:r>
            <a:r>
              <a:rPr lang="en-US" dirty="0" err="1" smtClean="0"/>
              <a:t>Okeanos</a:t>
            </a:r>
            <a:r>
              <a:rPr lang="en-US" dirty="0" smtClean="0"/>
              <a:t> </a:t>
            </a:r>
            <a:endParaRPr lang="el-GR" dirty="0" smtClean="0"/>
          </a:p>
          <a:p>
            <a:pPr lvl="1"/>
            <a:r>
              <a:rPr lang="el-GR" dirty="0" smtClean="0"/>
              <a:t>4 </a:t>
            </a:r>
            <a:r>
              <a:rPr lang="en-US" dirty="0" smtClean="0"/>
              <a:t>CPUs(Virtual) per</a:t>
            </a:r>
            <a:r>
              <a:rPr lang="el-GR" dirty="0" smtClean="0"/>
              <a:t> </a:t>
            </a:r>
            <a:r>
              <a:rPr lang="en-US" dirty="0" smtClean="0"/>
              <a:t>machine</a:t>
            </a:r>
          </a:p>
          <a:p>
            <a:pPr lvl="1"/>
            <a:r>
              <a:rPr lang="en-US" dirty="0" smtClean="0"/>
              <a:t>RAM 2048MB</a:t>
            </a:r>
            <a:r>
              <a:rPr lang="el-GR" dirty="0" smtClean="0"/>
              <a:t> </a:t>
            </a:r>
            <a:r>
              <a:rPr lang="en-US" dirty="0" smtClean="0"/>
              <a:t>per machine</a:t>
            </a:r>
            <a:endParaRPr lang="el-GR" dirty="0" smtClean="0"/>
          </a:p>
          <a:p>
            <a:pPr lvl="1"/>
            <a:r>
              <a:rPr lang="en-US" dirty="0" smtClean="0"/>
              <a:t>HDD 40 GB per machine</a:t>
            </a:r>
            <a:endParaRPr lang="en-US" dirty="0"/>
          </a:p>
          <a:p>
            <a:r>
              <a:rPr lang="en-US" dirty="0" smtClean="0"/>
              <a:t>Data</a:t>
            </a:r>
            <a:endParaRPr lang="el-GR" dirty="0" smtClean="0"/>
          </a:p>
          <a:p>
            <a:pPr lvl="1"/>
            <a:r>
              <a:rPr lang="en-US" dirty="0" err="1" smtClean="0"/>
              <a:t>tpc</a:t>
            </a:r>
            <a:r>
              <a:rPr lang="en-US" dirty="0" smtClean="0"/>
              <a:t>-H</a:t>
            </a:r>
          </a:p>
          <a:p>
            <a:pPr lvl="1"/>
            <a:r>
              <a:rPr lang="en-US" dirty="0" smtClean="0"/>
              <a:t>Orders Table (</a:t>
            </a:r>
            <a:r>
              <a:rPr lang="en-US" dirty="0" err="1" smtClean="0"/>
              <a:t>cust_id,order_id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872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Experiments</a:t>
            </a:r>
            <a:r>
              <a:rPr lang="el-GR" sz="3200" dirty="0" smtClean="0"/>
              <a:t> – </a:t>
            </a:r>
            <a:r>
              <a:rPr lang="en-US" sz="3200" dirty="0" smtClean="0"/>
              <a:t>Data &amp; Observations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/>
          <a:lstStyle/>
          <a:p>
            <a:endParaRPr lang="el-GR" dirty="0" smtClean="0"/>
          </a:p>
          <a:p>
            <a:r>
              <a:rPr lang="en-US" dirty="0" smtClean="0"/>
              <a:t>Experiment Observation</a:t>
            </a:r>
            <a:endParaRPr lang="el-GR" dirty="0" smtClean="0"/>
          </a:p>
          <a:p>
            <a:pPr lvl="1"/>
            <a:r>
              <a:rPr lang="en-US" dirty="0" smtClean="0"/>
              <a:t>Tree Order</a:t>
            </a:r>
            <a:endParaRPr lang="el-GR" dirty="0" smtClean="0"/>
          </a:p>
          <a:p>
            <a:pPr lvl="1"/>
            <a:r>
              <a:rPr lang="en-US" dirty="0" smtClean="0"/>
              <a:t>Execution Time</a:t>
            </a:r>
            <a:endParaRPr lang="el-GR" dirty="0" smtClean="0"/>
          </a:p>
          <a:p>
            <a:pPr lvl="1"/>
            <a:r>
              <a:rPr lang="en-US" dirty="0" smtClean="0"/>
              <a:t>Necessary Storage Space</a:t>
            </a:r>
            <a:endParaRPr lang="el-GR" dirty="0" smtClean="0"/>
          </a:p>
          <a:p>
            <a:pPr lvl="1"/>
            <a:r>
              <a:rPr lang="en-US" dirty="0" smtClean="0"/>
              <a:t>Physical Memory</a:t>
            </a:r>
            <a:endParaRPr lang="el-GR" dirty="0" smtClean="0"/>
          </a:p>
          <a:p>
            <a:pPr lvl="1"/>
            <a:r>
              <a:rPr lang="en-US" dirty="0" smtClean="0"/>
              <a:t>Number of Reducers</a:t>
            </a:r>
            <a:endParaRPr lang="el-GR" dirty="0" smtClean="0"/>
          </a:p>
          <a:p>
            <a:pPr lvl="1"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Experiments</a:t>
            </a:r>
            <a:r>
              <a:rPr lang="el-GR" sz="3600" dirty="0" smtClean="0"/>
              <a:t> – </a:t>
            </a:r>
            <a:r>
              <a:rPr lang="en-US" sz="3600" dirty="0" smtClean="0"/>
              <a:t>Bulk Insert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/>
          <a:lstStyle/>
          <a:p>
            <a:r>
              <a:rPr lang="en-US" dirty="0" smtClean="0"/>
              <a:t>Comparison of Trees with Order </a:t>
            </a:r>
            <a:r>
              <a:rPr lang="el-GR" dirty="0" smtClean="0"/>
              <a:t>5 &amp; 101</a:t>
            </a:r>
          </a:p>
          <a:p>
            <a:pPr lvl="1"/>
            <a:r>
              <a:rPr lang="en-US" dirty="0" smtClean="0"/>
              <a:t>Augmented Execution Time</a:t>
            </a:r>
            <a:endParaRPr lang="el-GR" dirty="0" smtClean="0"/>
          </a:p>
          <a:p>
            <a:pPr lvl="2"/>
            <a:r>
              <a:rPr lang="en-US" dirty="0" smtClean="0"/>
              <a:t>Rebalance Operation</a:t>
            </a:r>
          </a:p>
          <a:p>
            <a:pPr lvl="1"/>
            <a:r>
              <a:rPr lang="en-US" dirty="0" smtClean="0"/>
              <a:t>Physical Memory &amp; HDD Space</a:t>
            </a:r>
            <a:endParaRPr lang="el-GR" dirty="0" smtClean="0"/>
          </a:p>
          <a:p>
            <a:pPr lvl="2"/>
            <a:r>
              <a:rPr lang="en-US" dirty="0" smtClean="0"/>
              <a:t>Necessary Information for Tree Structure</a:t>
            </a:r>
            <a:endParaRPr lang="el-GR" dirty="0" smtClean="0"/>
          </a:p>
          <a:p>
            <a:r>
              <a:rPr lang="en-US" dirty="0" smtClean="0"/>
              <a:t>Conclusion</a:t>
            </a:r>
            <a:endParaRPr lang="el-GR" dirty="0" smtClean="0"/>
          </a:p>
          <a:p>
            <a:pPr lvl="1"/>
            <a:r>
              <a:rPr lang="en-US" dirty="0" smtClean="0"/>
              <a:t>Problem in Scalability</a:t>
            </a:r>
          </a:p>
          <a:p>
            <a:pPr lvl="1"/>
            <a:r>
              <a:rPr lang="en-US" dirty="0" smtClean="0"/>
              <a:t>Large Physical Memory Requirements</a:t>
            </a:r>
            <a:endParaRPr lang="el-GR" dirty="0" smtClean="0"/>
          </a:p>
          <a:p>
            <a:pPr lvl="1"/>
            <a:r>
              <a:rPr lang="en-US" dirty="0" smtClean="0"/>
              <a:t>Augmented Execution Time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Execution Time Distribution </a:t>
            </a:r>
            <a:r>
              <a:rPr lang="el-GR" sz="3600" dirty="0" smtClean="0"/>
              <a:t>– </a:t>
            </a:r>
            <a:r>
              <a:rPr lang="en-US" sz="3600" dirty="0" smtClean="0"/>
              <a:t>Order</a:t>
            </a:r>
            <a:r>
              <a:rPr lang="el-GR" sz="3600" dirty="0" smtClean="0"/>
              <a:t> 5</a:t>
            </a:r>
            <a:endParaRPr lang="en-US" sz="3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31509721"/>
              </p:ext>
            </p:extLst>
          </p:nvPr>
        </p:nvGraphicFramePr>
        <p:xfrm>
          <a:off x="683568" y="692696"/>
          <a:ext cx="75636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52375899"/>
              </p:ext>
            </p:extLst>
          </p:nvPr>
        </p:nvGraphicFramePr>
        <p:xfrm>
          <a:off x="683568" y="3717032"/>
          <a:ext cx="75608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US" sz="2800" dirty="0"/>
              <a:t>Execution Time </a:t>
            </a:r>
            <a:r>
              <a:rPr lang="en-US" sz="2800" dirty="0" smtClean="0"/>
              <a:t>Distribution </a:t>
            </a:r>
            <a:r>
              <a:rPr lang="el-GR" sz="2800" dirty="0" smtClean="0"/>
              <a:t>– </a:t>
            </a:r>
            <a:r>
              <a:rPr lang="en-US" sz="2800" dirty="0" smtClean="0"/>
              <a:t>Order </a:t>
            </a:r>
            <a:r>
              <a:rPr lang="el-GR" sz="2800" dirty="0" smtClean="0"/>
              <a:t>101</a:t>
            </a:r>
            <a:endParaRPr lang="en-US" sz="28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37113430"/>
              </p:ext>
            </p:extLst>
          </p:nvPr>
        </p:nvGraphicFramePr>
        <p:xfrm>
          <a:off x="683568" y="692696"/>
          <a:ext cx="75636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63091249"/>
              </p:ext>
            </p:extLst>
          </p:nvPr>
        </p:nvGraphicFramePr>
        <p:xfrm>
          <a:off x="683568" y="3717032"/>
          <a:ext cx="7560840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US" dirty="0" smtClean="0"/>
              <a:t>Experiments</a:t>
            </a:r>
            <a:r>
              <a:rPr lang="el-GR" dirty="0" smtClean="0"/>
              <a:t> – </a:t>
            </a:r>
            <a:r>
              <a:rPr lang="en-US" dirty="0" smtClean="0"/>
              <a:t>Bulk Insert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10776"/>
              </p:ext>
            </p:extLst>
          </p:nvPr>
        </p:nvGraphicFramePr>
        <p:xfrm>
          <a:off x="251520" y="980728"/>
          <a:ext cx="8568952" cy="2523744"/>
        </p:xfrm>
        <a:graphic>
          <a:graphicData uri="http://schemas.openxmlformats.org/drawingml/2006/table">
            <a:tbl>
              <a:tblPr/>
              <a:tblGrid>
                <a:gridCol w="4546043"/>
                <a:gridCol w="2075129"/>
                <a:gridCol w="1947780"/>
              </a:tblGrid>
              <a:tr h="263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Tree Order </a:t>
                      </a:r>
                      <a:r>
                        <a:rPr lang="el-GR" sz="16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Β+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Tree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B-Tree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55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Data Input Size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6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230ΜΒ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230MB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55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Output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Tree Size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r>
                        <a:rPr lang="el-GR" sz="1600" b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l-GR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G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55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Execution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Time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(sec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55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 Execution Time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Map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56,29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55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Execution Time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Shuffle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28,75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55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Execution Time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Reduce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125,5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88,25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55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of Reducers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55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Physical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Memory Allocated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19525 MB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15222 MB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356454"/>
              </p:ext>
            </p:extLst>
          </p:nvPr>
        </p:nvGraphicFramePr>
        <p:xfrm>
          <a:off x="251520" y="3717032"/>
          <a:ext cx="8568952" cy="2523744"/>
        </p:xfrm>
        <a:graphic>
          <a:graphicData uri="http://schemas.openxmlformats.org/drawingml/2006/table">
            <a:tbl>
              <a:tblPr/>
              <a:tblGrid>
                <a:gridCol w="4546043"/>
                <a:gridCol w="2075128"/>
                <a:gridCol w="1947781"/>
              </a:tblGrid>
              <a:tr h="270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Tree Order </a:t>
                      </a:r>
                      <a:r>
                        <a:rPr lang="el-GR" sz="16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Β+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Tree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B-Tree</a:t>
                      </a:r>
                      <a:endParaRPr lang="en-US" sz="14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70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Input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Data Size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6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230ΜΒ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230MB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70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Output Tree Size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598,2</a:t>
                      </a:r>
                      <a:r>
                        <a:rPr lang="el-GR" sz="16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ΜΒ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256MB</a:t>
                      </a:r>
                      <a:endParaRPr lang="en-US" sz="1400" b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70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Execution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Time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(sec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263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246</a:t>
                      </a:r>
                      <a:endParaRPr lang="en-US" sz="1400" b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70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Execution Time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Map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49,86</a:t>
                      </a:r>
                      <a:endParaRPr lang="en-US" sz="1400" b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70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Execution Time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Shuffle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28,63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29,75</a:t>
                      </a:r>
                      <a:endParaRPr lang="en-US" sz="1400" b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70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Execution Time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Reduce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68,25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66,25</a:t>
                      </a:r>
                      <a:endParaRPr lang="en-US" sz="1400" b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70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 of Reducers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b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70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Physical Memory Allocated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9501 MB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9286 MB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0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Experiments</a:t>
            </a:r>
            <a:r>
              <a:rPr lang="el-GR" sz="3600" dirty="0" smtClean="0"/>
              <a:t> – </a:t>
            </a:r>
            <a:r>
              <a:rPr lang="en-US" sz="3600" dirty="0" smtClean="0"/>
              <a:t>Bulk Loading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/>
          <a:lstStyle/>
          <a:p>
            <a:r>
              <a:rPr lang="en-US" dirty="0" err="1" smtClean="0"/>
              <a:t>BulkLoading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l-GR" dirty="0" smtClean="0"/>
              <a:t> </a:t>
            </a:r>
            <a:r>
              <a:rPr lang="en-US" dirty="0" err="1" smtClean="0"/>
              <a:t>BulkInsert</a:t>
            </a:r>
            <a:r>
              <a:rPr lang="en-US" dirty="0" smtClean="0"/>
              <a:t> Comparison</a:t>
            </a:r>
          </a:p>
          <a:p>
            <a:pPr lvl="1"/>
            <a:r>
              <a:rPr lang="en-US" dirty="0" smtClean="0"/>
              <a:t>Smaller Execution Time</a:t>
            </a:r>
            <a:endParaRPr lang="el-GR" dirty="0" smtClean="0"/>
          </a:p>
          <a:p>
            <a:pPr lvl="1"/>
            <a:r>
              <a:rPr lang="en-US" dirty="0" smtClean="0"/>
              <a:t>Less Requirements in Physical Memory</a:t>
            </a:r>
            <a:endParaRPr lang="en-US" dirty="0"/>
          </a:p>
          <a:p>
            <a:pPr lvl="1"/>
            <a:r>
              <a:rPr lang="en-US" dirty="0" smtClean="0"/>
              <a:t>Smaller Required Space on HDD</a:t>
            </a:r>
            <a:endParaRPr lang="el-GR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Testing Buffer </a:t>
            </a:r>
            <a:r>
              <a:rPr lang="en-US" dirty="0"/>
              <a:t>F</a:t>
            </a:r>
            <a:r>
              <a:rPr lang="en-US" dirty="0" smtClean="0"/>
              <a:t>luctuation </a:t>
            </a:r>
            <a:endParaRPr lang="el-GR" dirty="0" smtClean="0"/>
          </a:p>
          <a:p>
            <a:pPr lvl="1"/>
            <a:r>
              <a:rPr lang="en-US" dirty="0" smtClean="0"/>
              <a:t>Buffer  128,512 </a:t>
            </a:r>
            <a:endParaRPr lang="el-GR" dirty="0" smtClean="0"/>
          </a:p>
          <a:p>
            <a:pPr lvl="1"/>
            <a:r>
              <a:rPr lang="en-US" dirty="0" smtClean="0"/>
              <a:t>Smaller Execution Time</a:t>
            </a:r>
            <a:endParaRPr lang="el-GR" dirty="0" smtClean="0"/>
          </a:p>
          <a:p>
            <a:pPr lvl="1"/>
            <a:r>
              <a:rPr lang="en-US" dirty="0" smtClean="0"/>
              <a:t>Adjustable Requirements for Physical Memory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Execution Time </a:t>
            </a:r>
            <a:r>
              <a:rPr lang="en-US" sz="3600" dirty="0" smtClean="0"/>
              <a:t>Distribution </a:t>
            </a:r>
            <a:r>
              <a:rPr lang="el-GR" sz="3600" dirty="0" smtClean="0"/>
              <a:t>– </a:t>
            </a:r>
            <a:r>
              <a:rPr lang="en-US" sz="3600" dirty="0" smtClean="0"/>
              <a:t>Buffer 128</a:t>
            </a:r>
            <a:endParaRPr lang="en-US" sz="3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70307947"/>
              </p:ext>
            </p:extLst>
          </p:nvPr>
        </p:nvGraphicFramePr>
        <p:xfrm>
          <a:off x="683568" y="692696"/>
          <a:ext cx="75636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2140496"/>
              </p:ext>
            </p:extLst>
          </p:nvPr>
        </p:nvGraphicFramePr>
        <p:xfrm>
          <a:off x="683568" y="3906000"/>
          <a:ext cx="75636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64543195"/>
              </p:ext>
            </p:extLst>
          </p:nvPr>
        </p:nvGraphicFramePr>
        <p:xfrm>
          <a:off x="683568" y="692696"/>
          <a:ext cx="75636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05633806"/>
              </p:ext>
            </p:extLst>
          </p:nvPr>
        </p:nvGraphicFramePr>
        <p:xfrm>
          <a:off x="683568" y="3905672"/>
          <a:ext cx="75608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Execution Time Distribution</a:t>
            </a:r>
            <a:r>
              <a:rPr lang="el-GR" sz="3600" dirty="0" smtClean="0"/>
              <a:t>– </a:t>
            </a:r>
            <a:r>
              <a:rPr lang="en-US" sz="3600" dirty="0" smtClean="0"/>
              <a:t>Buffer 512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Presentation Contents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>
            <a:normAutofit/>
          </a:bodyPr>
          <a:lstStyle/>
          <a:p>
            <a:r>
              <a:rPr lang="en-US" dirty="0" smtClean="0"/>
              <a:t>Distributed Systems </a:t>
            </a:r>
          </a:p>
          <a:p>
            <a:r>
              <a:rPr lang="en-US" dirty="0" smtClean="0"/>
              <a:t>Hadoop Distributed File System (HDFS )</a:t>
            </a:r>
            <a:endParaRPr lang="el-GR" dirty="0" smtClean="0"/>
          </a:p>
          <a:p>
            <a:r>
              <a:rPr lang="en-US" dirty="0" smtClean="0"/>
              <a:t>Distributed Database</a:t>
            </a:r>
            <a:r>
              <a:rPr lang="el-GR" dirty="0" smtClean="0"/>
              <a:t>(</a:t>
            </a:r>
            <a:r>
              <a:rPr lang="en-US" dirty="0" smtClean="0"/>
              <a:t>HBase)</a:t>
            </a:r>
            <a:endParaRPr lang="el-GR" dirty="0" smtClean="0"/>
          </a:p>
          <a:p>
            <a:r>
              <a:rPr lang="en-US" dirty="0" err="1" smtClean="0"/>
              <a:t>MapReduce</a:t>
            </a:r>
            <a:r>
              <a:rPr lang="en-US" dirty="0" smtClean="0"/>
              <a:t> Programming Model</a:t>
            </a:r>
          </a:p>
          <a:p>
            <a:r>
              <a:rPr lang="en-US" dirty="0" smtClean="0"/>
              <a:t>Study of </a:t>
            </a:r>
            <a:r>
              <a:rPr lang="el-GR" dirty="0" smtClean="0"/>
              <a:t>Β, Β+ </a:t>
            </a:r>
            <a:r>
              <a:rPr lang="en-US" dirty="0" smtClean="0"/>
              <a:t>Trees </a:t>
            </a:r>
            <a:endParaRPr lang="el-GR" dirty="0" smtClean="0"/>
          </a:p>
          <a:p>
            <a:r>
              <a:rPr lang="en-US" dirty="0" smtClean="0"/>
              <a:t>Building Trees on </a:t>
            </a:r>
            <a:r>
              <a:rPr lang="el-GR" dirty="0" smtClean="0"/>
              <a:t>Η</a:t>
            </a:r>
            <a:r>
              <a:rPr lang="en-US" dirty="0" smtClean="0"/>
              <a:t>Base</a:t>
            </a:r>
            <a:endParaRPr lang="el-GR" dirty="0" smtClean="0"/>
          </a:p>
          <a:p>
            <a:r>
              <a:rPr lang="en-US" dirty="0" smtClean="0"/>
              <a:t>Range Queries on B+ &amp; B Trees</a:t>
            </a:r>
            <a:endParaRPr lang="el-GR" dirty="0" smtClean="0"/>
          </a:p>
          <a:p>
            <a:r>
              <a:rPr lang="en-US" dirty="0" smtClean="0"/>
              <a:t>Experiments in the Construction of Trees</a:t>
            </a:r>
            <a:endParaRPr lang="el-GR" dirty="0" smtClean="0"/>
          </a:p>
          <a:p>
            <a:r>
              <a:rPr lang="en-US" dirty="0" smtClean="0"/>
              <a:t>Analyzing Results</a:t>
            </a:r>
            <a:endParaRPr lang="el-GR" dirty="0" smtClean="0"/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l-GR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78103"/>
              </p:ext>
            </p:extLst>
          </p:nvPr>
        </p:nvGraphicFramePr>
        <p:xfrm>
          <a:off x="251520" y="980728"/>
          <a:ext cx="8568000" cy="2531360"/>
        </p:xfrm>
        <a:graphic>
          <a:graphicData uri="http://schemas.openxmlformats.org/drawingml/2006/table">
            <a:tbl>
              <a:tblPr/>
              <a:tblGrid>
                <a:gridCol w="4545538"/>
                <a:gridCol w="2074898"/>
                <a:gridCol w="1947564"/>
              </a:tblGrid>
              <a:tr h="2880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Tree Order 101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Β+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Tree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B-Tree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62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Input Data Size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230ΜΒ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230MB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62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Output Tree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Size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267,1</a:t>
                      </a:r>
                      <a:r>
                        <a:rPr lang="el-GR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ΜΒ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256MB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62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Execution Time (sec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62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 Execution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Time Map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51,14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53,57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62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 Execution Time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Reduce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43,5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37,75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6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 of Reducers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6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Buffer Size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Put Objects)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6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Physical Memory Allocated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6517 </a:t>
                      </a:r>
                      <a:r>
                        <a:rPr lang="el-GR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ΜΒ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6165</a:t>
                      </a:r>
                      <a:r>
                        <a:rPr lang="el-GR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ΜΒ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295058"/>
              </p:ext>
            </p:extLst>
          </p:nvPr>
        </p:nvGraphicFramePr>
        <p:xfrm>
          <a:off x="251520" y="3645024"/>
          <a:ext cx="8568952" cy="2523744"/>
        </p:xfrm>
        <a:graphic>
          <a:graphicData uri="http://schemas.openxmlformats.org/drawingml/2006/table">
            <a:tbl>
              <a:tblPr/>
              <a:tblGrid>
                <a:gridCol w="4546043"/>
                <a:gridCol w="2075128"/>
                <a:gridCol w="1947781"/>
              </a:tblGrid>
              <a:tr h="264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Tree Order 101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Β+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Tree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B-Tree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Input Data Size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l-GR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230ΜΒ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230MB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Output Tree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Size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267,1</a:t>
                      </a:r>
                      <a:r>
                        <a:rPr lang="el-GR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ΜΒ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256MB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Execution Time (sec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 Execution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Time Map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55,14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 Execution Time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Reduce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30,63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 of Reducers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Buffer Size</a:t>
                      </a:r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Put Objects)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512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512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DB7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Physical Memory Allocated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6613</a:t>
                      </a:r>
                      <a:r>
                        <a:rPr lang="el-GR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ΜΒ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6678</a:t>
                      </a:r>
                      <a:r>
                        <a:rPr lang="el-GR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ΜΒ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9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EDB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US" sz="3600" dirty="0"/>
              <a:t>Experiments</a:t>
            </a:r>
            <a:r>
              <a:rPr lang="el-GR" sz="3600" dirty="0" smtClean="0"/>
              <a:t> – </a:t>
            </a:r>
            <a:r>
              <a:rPr lang="en-US" sz="3600" dirty="0" smtClean="0"/>
              <a:t>Bulk Loading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87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Comparing Building Techniques</a:t>
            </a:r>
            <a:endParaRPr lang="el-GR" dirty="0" smtClean="0"/>
          </a:p>
          <a:p>
            <a:pPr lvl="1"/>
            <a:r>
              <a:rPr lang="en-US" dirty="0" smtClean="0"/>
              <a:t>BulkInsert </a:t>
            </a:r>
          </a:p>
          <a:p>
            <a:pPr lvl="2"/>
            <a:r>
              <a:rPr lang="en-US" dirty="0" smtClean="0"/>
              <a:t>Precise Choice of Tree Order</a:t>
            </a:r>
            <a:endParaRPr lang="el-GR" dirty="0" smtClean="0"/>
          </a:p>
          <a:p>
            <a:pPr lvl="2"/>
            <a:r>
              <a:rPr lang="en-US" dirty="0" smtClean="0"/>
              <a:t>Augmented Execution Time with Small Order Trees Due to constant Rebalancing</a:t>
            </a:r>
            <a:endParaRPr lang="el-GR" dirty="0" smtClean="0"/>
          </a:p>
          <a:p>
            <a:pPr lvl="2"/>
            <a:r>
              <a:rPr lang="en-US" dirty="0" smtClean="0"/>
              <a:t>High Physical Memory Requirements</a:t>
            </a:r>
          </a:p>
          <a:p>
            <a:pPr lvl="2"/>
            <a:r>
              <a:rPr lang="en-US" dirty="0" smtClean="0"/>
              <a:t>Not So Scalable</a:t>
            </a:r>
            <a:endParaRPr lang="el-GR" dirty="0" smtClean="0"/>
          </a:p>
          <a:p>
            <a:pPr lvl="1"/>
            <a:r>
              <a:rPr lang="en-US" dirty="0" smtClean="0"/>
              <a:t>BulkLoading</a:t>
            </a:r>
            <a:endParaRPr lang="el-GR" dirty="0" smtClean="0"/>
          </a:p>
          <a:p>
            <a:pPr lvl="2"/>
            <a:r>
              <a:rPr lang="en-US" dirty="0" smtClean="0"/>
              <a:t>Created Tree is Full ( Next Insert could cause an Tree Rebalancing)</a:t>
            </a:r>
            <a:endParaRPr lang="el-GR" dirty="0" smtClean="0"/>
          </a:p>
          <a:p>
            <a:pPr lvl="2"/>
            <a:r>
              <a:rPr lang="en-US" dirty="0" smtClean="0"/>
              <a:t>Smaller Execution Time</a:t>
            </a:r>
            <a:endParaRPr lang="el-GR" dirty="0" smtClean="0"/>
          </a:p>
          <a:p>
            <a:pPr lvl="2"/>
            <a:r>
              <a:rPr lang="en-US" dirty="0" smtClean="0"/>
              <a:t>Adjustable Requirements in Physical Memory</a:t>
            </a:r>
            <a:endParaRPr lang="el-GR" dirty="0" smtClean="0"/>
          </a:p>
          <a:p>
            <a:pPr lvl="2"/>
            <a:r>
              <a:rPr lang="en-US" dirty="0" smtClean="0"/>
              <a:t>More Complicated Implementation</a:t>
            </a:r>
            <a:endParaRPr lang="el-GR" dirty="0" smtClean="0"/>
          </a:p>
          <a:p>
            <a:r>
              <a:rPr lang="en-US" dirty="0" smtClean="0"/>
              <a:t>Why Use B &amp; B+ Trees</a:t>
            </a:r>
            <a:endParaRPr lang="el-GR" dirty="0" smtClean="0"/>
          </a:p>
          <a:p>
            <a:pPr lvl="1"/>
            <a:r>
              <a:rPr lang="en-US" dirty="0" smtClean="0"/>
              <a:t>In Collaboration with Pre-Warm Techniques</a:t>
            </a:r>
          </a:p>
          <a:p>
            <a:pPr lvl="1"/>
            <a:r>
              <a:rPr lang="en-US" dirty="0" smtClean="0"/>
              <a:t>Less Burden on Master.</a:t>
            </a:r>
          </a:p>
          <a:p>
            <a:pPr lvl="1"/>
            <a:r>
              <a:rPr lang="en-US" dirty="0" smtClean="0"/>
              <a:t>Communication Between Slaves</a:t>
            </a:r>
            <a:endParaRPr lang="el-GR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</a:t>
            </a:r>
            <a:r>
              <a:rPr lang="en-US" smtClean="0"/>
              <a:t>YOU FOR </a:t>
            </a:r>
            <a:r>
              <a:rPr lang="en-US" dirty="0" smtClean="0"/>
              <a:t>YOUR ATTENTION!!!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en-US" sz="3600" dirty="0" smtClean="0"/>
              <a:t>HDFS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Implementation of GFS</a:t>
            </a:r>
            <a:endParaRPr lang="el-GR" dirty="0" smtClean="0"/>
          </a:p>
          <a:p>
            <a:pPr lvl="1"/>
            <a:r>
              <a:rPr lang="en-US" dirty="0" smtClean="0"/>
              <a:t>Distributed File System Used by Google</a:t>
            </a:r>
          </a:p>
          <a:p>
            <a:pPr lvl="1"/>
            <a:r>
              <a:rPr lang="en-US" dirty="0" smtClean="0"/>
              <a:t>Google File</a:t>
            </a:r>
            <a:r>
              <a:rPr lang="el-GR" dirty="0" smtClean="0"/>
              <a:t> </a:t>
            </a:r>
            <a:r>
              <a:rPr lang="en-US" dirty="0" smtClean="0"/>
              <a:t>System</a:t>
            </a:r>
            <a:endParaRPr lang="el-GR" dirty="0" smtClean="0"/>
          </a:p>
          <a:p>
            <a:r>
              <a:rPr lang="en-US" dirty="0" smtClean="0"/>
              <a:t>Distributed File System</a:t>
            </a:r>
            <a:endParaRPr lang="el-GR" dirty="0" smtClean="0"/>
          </a:p>
          <a:p>
            <a:pPr lvl="1"/>
            <a:r>
              <a:rPr lang="en-US" dirty="0" smtClean="0"/>
              <a:t>Management of Large Amount of Data</a:t>
            </a:r>
            <a:endParaRPr lang="el-GR" dirty="0" smtClean="0"/>
          </a:p>
          <a:p>
            <a:pPr lvl="1"/>
            <a:r>
              <a:rPr lang="en-US" dirty="0" smtClean="0"/>
              <a:t>Failure Detection &amp; Automatic Recovery</a:t>
            </a:r>
          </a:p>
          <a:p>
            <a:pPr lvl="1"/>
            <a:r>
              <a:rPr lang="en-US" dirty="0" smtClean="0"/>
              <a:t>Scalability</a:t>
            </a:r>
            <a:r>
              <a:rPr lang="el-GR" dirty="0" smtClean="0"/>
              <a:t> </a:t>
            </a:r>
          </a:p>
          <a:p>
            <a:r>
              <a:rPr lang="en-US" dirty="0" smtClean="0"/>
              <a:t>Designed Using Java</a:t>
            </a:r>
          </a:p>
          <a:p>
            <a:pPr lvl="1"/>
            <a:r>
              <a:rPr lang="en-US" dirty="0" smtClean="0"/>
              <a:t>Independent from Operating System</a:t>
            </a:r>
            <a:endParaRPr lang="el-GR" dirty="0" smtClean="0"/>
          </a:p>
          <a:p>
            <a:pPr lvl="1"/>
            <a:r>
              <a:rPr lang="en-US" dirty="0" smtClean="0"/>
              <a:t>Computers with Different Hardware</a:t>
            </a:r>
            <a:endParaRPr lang="en-US" dirty="0"/>
          </a:p>
        </p:txBody>
      </p:sp>
      <p:pic>
        <p:nvPicPr>
          <p:cNvPr id="5" name="Picture 4" descr="HDFS Architectu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18350"/>
            <a:ext cx="777686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HBase</a:t>
            </a:r>
            <a:r>
              <a:rPr lang="en-US" sz="3200" dirty="0" smtClean="0"/>
              <a:t>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/>
          <a:lstStyle/>
          <a:p>
            <a:r>
              <a:rPr lang="en-US" dirty="0" smtClean="0"/>
              <a:t>HBase</a:t>
            </a:r>
          </a:p>
          <a:p>
            <a:pPr lvl="1"/>
            <a:r>
              <a:rPr lang="en-US" dirty="0" smtClean="0"/>
              <a:t>Open Source Implementation of </a:t>
            </a:r>
            <a:r>
              <a:rPr lang="en-US" dirty="0" err="1" smtClean="0"/>
              <a:t>BigTable</a:t>
            </a:r>
            <a:endParaRPr lang="en-US" dirty="0" smtClean="0"/>
          </a:p>
          <a:p>
            <a:pPr lvl="1"/>
            <a:r>
              <a:rPr lang="en-US" dirty="0" err="1" smtClean="0"/>
              <a:t>NoSQL</a:t>
            </a:r>
            <a:r>
              <a:rPr lang="el-GR" dirty="0" smtClean="0"/>
              <a:t> </a:t>
            </a:r>
            <a:r>
              <a:rPr lang="en-US" dirty="0" smtClean="0"/>
              <a:t>Systems</a:t>
            </a:r>
            <a:endParaRPr lang="el-GR" dirty="0" smtClean="0"/>
          </a:p>
          <a:p>
            <a:pPr lvl="1"/>
            <a:r>
              <a:rPr lang="en-US" dirty="0" smtClean="0"/>
              <a:t>Organizing Data in Tables</a:t>
            </a:r>
            <a:endParaRPr lang="el-GR" dirty="0" smtClean="0"/>
          </a:p>
          <a:p>
            <a:pPr lvl="1"/>
            <a:r>
              <a:rPr lang="en-US" dirty="0" smtClean="0"/>
              <a:t>Tables Divided in Column Families</a:t>
            </a:r>
            <a:endParaRPr lang="el-GR" dirty="0" smtClean="0"/>
          </a:p>
          <a:p>
            <a:pPr lvl="1"/>
            <a:r>
              <a:rPr lang="en-US" dirty="0" smtClean="0"/>
              <a:t>Category:</a:t>
            </a:r>
            <a:r>
              <a:rPr lang="el-GR" dirty="0" smtClean="0"/>
              <a:t> </a:t>
            </a:r>
            <a:r>
              <a:rPr lang="en-US" dirty="0" smtClean="0"/>
              <a:t>Column Family Stores</a:t>
            </a:r>
          </a:p>
          <a:p>
            <a:pPr lvl="1"/>
            <a:r>
              <a:rPr lang="en-US" dirty="0" smtClean="0"/>
              <a:t>Architecture Similar to HDFS</a:t>
            </a:r>
          </a:p>
          <a:p>
            <a:pPr lvl="1"/>
            <a:r>
              <a:rPr lang="en-US" dirty="0" smtClean="0"/>
              <a:t>Work Using HDFS</a:t>
            </a:r>
            <a:endParaRPr lang="el-GR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81128"/>
            <a:ext cx="7272808" cy="206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058" y="809375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MapReduce</a:t>
            </a:r>
            <a:r>
              <a:rPr lang="en-US" sz="3200" dirty="0" smtClean="0"/>
              <a:t> Programming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/>
          </a:bodyPr>
          <a:lstStyle/>
          <a:p>
            <a:r>
              <a:rPr lang="en-US" dirty="0" smtClean="0"/>
              <a:t>Distributed Programming Model</a:t>
            </a:r>
            <a:endParaRPr lang="el-GR" dirty="0" smtClean="0"/>
          </a:p>
          <a:p>
            <a:pPr lvl="1"/>
            <a:r>
              <a:rPr lang="en-US" dirty="0" smtClean="0"/>
              <a:t>Data Intensive Applications</a:t>
            </a:r>
            <a:endParaRPr lang="el-GR" dirty="0" smtClean="0"/>
          </a:p>
          <a:p>
            <a:pPr lvl="1"/>
            <a:r>
              <a:rPr lang="en-US" dirty="0" smtClean="0"/>
              <a:t>Distributed Computing in a Cluster of Machines</a:t>
            </a:r>
            <a:endParaRPr lang="el-GR" dirty="0" smtClean="0"/>
          </a:p>
          <a:p>
            <a:r>
              <a:rPr lang="en-US" dirty="0" smtClean="0"/>
              <a:t>Functional Programming</a:t>
            </a:r>
          </a:p>
          <a:p>
            <a:pPr lvl="1"/>
            <a:r>
              <a:rPr lang="en-US" dirty="0" smtClean="0"/>
              <a:t>Map Function</a:t>
            </a:r>
          </a:p>
          <a:p>
            <a:pPr lvl="1"/>
            <a:r>
              <a:rPr lang="en-US" dirty="0" smtClean="0"/>
              <a:t>Reduce Function</a:t>
            </a:r>
            <a:endParaRPr lang="el-GR" dirty="0" smtClean="0"/>
          </a:p>
          <a:p>
            <a:r>
              <a:rPr lang="en-US" dirty="0" smtClean="0"/>
              <a:t>Operations</a:t>
            </a:r>
            <a:endParaRPr lang="el-GR" dirty="0" smtClean="0"/>
          </a:p>
          <a:p>
            <a:pPr lvl="1"/>
            <a:r>
              <a:rPr lang="en-US" dirty="0" smtClean="0"/>
              <a:t>Data Structured in (</a:t>
            </a:r>
            <a:r>
              <a:rPr lang="en-US" dirty="0" err="1" smtClean="0"/>
              <a:t>key,value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Process Data Parallel at Input </a:t>
            </a:r>
            <a:r>
              <a:rPr lang="el-GR" dirty="0" smtClean="0"/>
              <a:t>(</a:t>
            </a:r>
            <a:r>
              <a:rPr lang="en-US" dirty="0" err="1" smtClean="0"/>
              <a:t>Mapper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n-US" dirty="0" smtClean="0"/>
              <a:t>Process Intermediate Results</a:t>
            </a:r>
            <a:r>
              <a:rPr lang="el-GR" dirty="0" smtClean="0"/>
              <a:t>(</a:t>
            </a:r>
            <a:r>
              <a:rPr lang="en-US" dirty="0" smtClean="0"/>
              <a:t>Reducer)</a:t>
            </a:r>
          </a:p>
          <a:p>
            <a:pPr lvl="1"/>
            <a:r>
              <a:rPr lang="en-US" dirty="0" smtClean="0"/>
              <a:t>Map(k1,v1) </a:t>
            </a:r>
            <a:r>
              <a:rPr lang="en-US" dirty="0" smtClean="0">
                <a:latin typeface="Calibri"/>
                <a:cs typeface="Calibri"/>
              </a:rPr>
              <a:t>→</a:t>
            </a:r>
            <a:r>
              <a:rPr lang="en-US" dirty="0" smtClean="0"/>
              <a:t> List(k2,v2) </a:t>
            </a:r>
          </a:p>
          <a:p>
            <a:pPr lvl="1"/>
            <a:r>
              <a:rPr lang="en-US" dirty="0" smtClean="0"/>
              <a:t>Reduce(k2,list(v2)) </a:t>
            </a:r>
            <a:r>
              <a:rPr lang="en-US" dirty="0" smtClean="0">
                <a:latin typeface="Calibri"/>
                <a:cs typeface="Calibri"/>
              </a:rPr>
              <a:t>→</a:t>
            </a:r>
            <a:r>
              <a:rPr lang="en-US" dirty="0" smtClean="0"/>
              <a:t> List(v3)</a:t>
            </a:r>
          </a:p>
          <a:p>
            <a:pPr lvl="1"/>
            <a:endParaRPr lang="el-GR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96" y="692696"/>
            <a:ext cx="9144000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Building Tree with </a:t>
            </a:r>
            <a:r>
              <a:rPr lang="en-US" sz="3600" dirty="0" err="1" smtClean="0"/>
              <a:t>BulkInsert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/>
          </a:bodyPr>
          <a:lstStyle/>
          <a:p>
            <a:r>
              <a:rPr lang="en-US" dirty="0" err="1" smtClean="0"/>
              <a:t>Mapper</a:t>
            </a:r>
            <a:endParaRPr lang="en-US" dirty="0" smtClean="0"/>
          </a:p>
          <a:p>
            <a:pPr lvl="1"/>
            <a:r>
              <a:rPr lang="en-US" dirty="0" smtClean="0"/>
              <a:t>Input Data Processing</a:t>
            </a:r>
            <a:endParaRPr lang="el-GR" dirty="0" smtClean="0"/>
          </a:p>
          <a:p>
            <a:pPr lvl="1"/>
            <a:r>
              <a:rPr lang="en-US" dirty="0" smtClean="0"/>
              <a:t>Pairing in the Form (</a:t>
            </a:r>
            <a:r>
              <a:rPr lang="en-US" dirty="0" err="1" smtClean="0"/>
              <a:t>key,value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dirty="0" smtClean="0"/>
              <a:t>Custom </a:t>
            </a:r>
            <a:r>
              <a:rPr lang="en-US" dirty="0" err="1" smtClean="0"/>
              <a:t>Partitioner</a:t>
            </a:r>
            <a:endParaRPr lang="en-US" dirty="0" smtClean="0"/>
          </a:p>
          <a:p>
            <a:pPr lvl="1"/>
            <a:r>
              <a:rPr lang="en-US" dirty="0" smtClean="0"/>
              <a:t>Data Clustering</a:t>
            </a:r>
            <a:endParaRPr lang="el-GR" dirty="0" smtClean="0"/>
          </a:p>
          <a:p>
            <a:pPr lvl="1"/>
            <a:r>
              <a:rPr lang="en-US" dirty="0" smtClean="0"/>
              <a:t>Specific Range of Values on Each Reducer</a:t>
            </a:r>
          </a:p>
          <a:p>
            <a:r>
              <a:rPr lang="en-US" dirty="0" smtClean="0"/>
              <a:t>Reducer</a:t>
            </a:r>
            <a:endParaRPr lang="el-GR" dirty="0" smtClean="0"/>
          </a:p>
          <a:p>
            <a:pPr lvl="1"/>
            <a:r>
              <a:rPr lang="en-US" dirty="0" smtClean="0"/>
              <a:t>Tree Building</a:t>
            </a:r>
            <a:r>
              <a:rPr lang="el-GR" dirty="0" smtClean="0"/>
              <a:t>(</a:t>
            </a:r>
            <a:r>
              <a:rPr lang="en-US" dirty="0" err="1" smtClean="0"/>
              <a:t>BulkInsert,BulkLoading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 Data saved in memory during process</a:t>
            </a:r>
          </a:p>
          <a:p>
            <a:r>
              <a:rPr lang="en-US" dirty="0" smtClean="0"/>
              <a:t>Cleanup</a:t>
            </a:r>
            <a:endParaRPr lang="el-GR" dirty="0" smtClean="0"/>
          </a:p>
          <a:p>
            <a:pPr lvl="1"/>
            <a:r>
              <a:rPr lang="en-US" dirty="0" smtClean="0"/>
              <a:t>Write Tree at </a:t>
            </a:r>
            <a:r>
              <a:rPr lang="en-US" dirty="0" err="1" smtClean="0"/>
              <a:t>Hbase</a:t>
            </a:r>
            <a:r>
              <a:rPr lang="en-US" dirty="0" smtClean="0"/>
              <a:t> Table</a:t>
            </a:r>
          </a:p>
        </p:txBody>
      </p:sp>
      <p:pic>
        <p:nvPicPr>
          <p:cNvPr id="12" name="Picture 11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5256584"/>
          </a:xfrm>
          <a:prstGeom prst="rect">
            <a:avLst/>
          </a:prstGeom>
        </p:spPr>
      </p:pic>
      <p:pic>
        <p:nvPicPr>
          <p:cNvPr id="13" name="Picture 12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256584"/>
          </a:xfrm>
          <a:prstGeom prst="rect">
            <a:avLst/>
          </a:prstGeom>
        </p:spPr>
      </p:pic>
      <p:pic>
        <p:nvPicPr>
          <p:cNvPr id="14" name="Picture 13" descr="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9144000" cy="5256584"/>
          </a:xfrm>
          <a:prstGeom prst="rect">
            <a:avLst/>
          </a:prstGeom>
        </p:spPr>
      </p:pic>
      <p:pic>
        <p:nvPicPr>
          <p:cNvPr id="15" name="Picture 14" descr="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56165"/>
            <a:ext cx="9144000" cy="5256584"/>
          </a:xfrm>
          <a:prstGeom prst="rect">
            <a:avLst/>
          </a:prstGeom>
        </p:spPr>
      </p:pic>
      <p:pic>
        <p:nvPicPr>
          <p:cNvPr id="16" name="Picture 15" descr="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56165"/>
            <a:ext cx="9144000" cy="5256584"/>
          </a:xfrm>
          <a:prstGeom prst="rect">
            <a:avLst/>
          </a:prstGeom>
        </p:spPr>
      </p:pic>
      <p:pic>
        <p:nvPicPr>
          <p:cNvPr id="17" name="Picture 16" descr="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756165"/>
            <a:ext cx="9144000" cy="5256584"/>
          </a:xfrm>
          <a:prstGeom prst="rect">
            <a:avLst/>
          </a:prstGeom>
        </p:spPr>
      </p:pic>
      <p:pic>
        <p:nvPicPr>
          <p:cNvPr id="18" name="Picture 17" descr="0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764704"/>
            <a:ext cx="9144000" cy="5256584"/>
          </a:xfrm>
          <a:prstGeom prst="rect">
            <a:avLst/>
          </a:prstGeom>
        </p:spPr>
      </p:pic>
      <p:pic>
        <p:nvPicPr>
          <p:cNvPr id="19" name="Picture 18" descr="0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756165"/>
            <a:ext cx="9144000" cy="5256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sz="3200" dirty="0" smtClean="0"/>
              <a:t>Building Tree with </a:t>
            </a:r>
            <a:r>
              <a:rPr lang="en-US" sz="3200" dirty="0" err="1" smtClean="0"/>
              <a:t>BulkLoading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/>
          </a:bodyPr>
          <a:lstStyle/>
          <a:p>
            <a:r>
              <a:rPr lang="en-US" dirty="0" smtClean="0"/>
              <a:t>More Efficient</a:t>
            </a:r>
            <a:endParaRPr lang="el-GR" dirty="0" smtClean="0"/>
          </a:p>
          <a:p>
            <a:pPr lvl="1"/>
            <a:r>
              <a:rPr lang="en-US" dirty="0" smtClean="0"/>
              <a:t>Lesser Requirements in Physical Memory</a:t>
            </a:r>
            <a:r>
              <a:rPr lang="el-GR" dirty="0" smtClean="0"/>
              <a:t>.</a:t>
            </a:r>
          </a:p>
          <a:p>
            <a:pPr lvl="1"/>
            <a:r>
              <a:rPr lang="en-US" dirty="0" smtClean="0"/>
              <a:t>Completion in Less Steps</a:t>
            </a:r>
            <a:r>
              <a:rPr lang="el-GR" dirty="0" smtClean="0"/>
              <a:t> Ο(</a:t>
            </a:r>
            <a:r>
              <a:rPr lang="en-US" dirty="0" smtClean="0"/>
              <a:t>n/B)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Relative Easy Implementation</a:t>
            </a:r>
            <a:endParaRPr lang="el-GR" dirty="0" smtClean="0"/>
          </a:p>
          <a:p>
            <a:r>
              <a:rPr lang="en-US" dirty="0" smtClean="0"/>
              <a:t>Execution Steps</a:t>
            </a:r>
            <a:endParaRPr lang="el-GR" dirty="0" smtClean="0"/>
          </a:p>
          <a:p>
            <a:pPr lvl="1"/>
            <a:r>
              <a:rPr lang="en-US" dirty="0" smtClean="0"/>
              <a:t>Sorted keys from Map Face</a:t>
            </a:r>
          </a:p>
          <a:p>
            <a:pPr lvl="1"/>
            <a:r>
              <a:rPr lang="en-US" dirty="0" smtClean="0"/>
              <a:t>Divide into Leafs</a:t>
            </a:r>
            <a:endParaRPr lang="el-GR" dirty="0" smtClean="0"/>
          </a:p>
          <a:p>
            <a:pPr lvl="1"/>
            <a:r>
              <a:rPr lang="en-US" dirty="0" smtClean="0"/>
              <a:t>Save Information for the Next Level</a:t>
            </a:r>
          </a:p>
          <a:p>
            <a:pPr lvl="1"/>
            <a:r>
              <a:rPr lang="en-US" dirty="0" smtClean="0"/>
              <a:t>Write Created Nodes when Buffer Full</a:t>
            </a:r>
            <a:endParaRPr lang="el-GR" dirty="0" smtClean="0"/>
          </a:p>
          <a:p>
            <a:pPr lvl="1"/>
            <a:r>
              <a:rPr lang="en-US" dirty="0" smtClean="0"/>
              <a:t>Repeat Procedure Until you Reach the Root</a:t>
            </a:r>
            <a:endParaRPr lang="el-GR" dirty="0" smtClean="0"/>
          </a:p>
        </p:txBody>
      </p:sp>
      <p:pic>
        <p:nvPicPr>
          <p:cNvPr id="13" name="Picture 12" descr="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4536504"/>
          </a:xfrm>
          <a:prstGeom prst="rect">
            <a:avLst/>
          </a:prstGeom>
        </p:spPr>
      </p:pic>
      <p:pic>
        <p:nvPicPr>
          <p:cNvPr id="14" name="Picture 13" descr="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76434"/>
            <a:ext cx="9144000" cy="4528830"/>
          </a:xfrm>
          <a:prstGeom prst="rect">
            <a:avLst/>
          </a:prstGeom>
        </p:spPr>
      </p:pic>
      <p:pic>
        <p:nvPicPr>
          <p:cNvPr id="15" name="Picture 14" descr="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72622"/>
            <a:ext cx="9144000" cy="4532642"/>
          </a:xfrm>
          <a:prstGeom prst="rect">
            <a:avLst/>
          </a:prstGeom>
        </p:spPr>
      </p:pic>
      <p:pic>
        <p:nvPicPr>
          <p:cNvPr id="16" name="Picture 15" descr="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72622"/>
            <a:ext cx="9144000" cy="4532642"/>
          </a:xfrm>
          <a:prstGeom prst="rect">
            <a:avLst/>
          </a:prstGeom>
        </p:spPr>
      </p:pic>
      <p:pic>
        <p:nvPicPr>
          <p:cNvPr id="17" name="Picture 16" descr="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01" y="1265624"/>
            <a:ext cx="9144000" cy="4539639"/>
          </a:xfrm>
          <a:prstGeom prst="rect">
            <a:avLst/>
          </a:prstGeom>
        </p:spPr>
      </p:pic>
      <p:pic>
        <p:nvPicPr>
          <p:cNvPr id="18" name="Picture 17" descr="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78" y="1277663"/>
            <a:ext cx="9144000" cy="4539639"/>
          </a:xfrm>
          <a:prstGeom prst="rect">
            <a:avLst/>
          </a:prstGeom>
        </p:spPr>
      </p:pic>
      <p:pic>
        <p:nvPicPr>
          <p:cNvPr id="19" name="Picture 18" descr="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01" y="1265624"/>
            <a:ext cx="9144000" cy="455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r>
              <a:rPr lang="en-US" dirty="0" smtClean="0"/>
              <a:t>Tree Node </a:t>
            </a:r>
            <a:r>
              <a:rPr lang="el-GR" dirty="0" smtClean="0"/>
              <a:t>= </a:t>
            </a:r>
            <a:r>
              <a:rPr lang="en-US" dirty="0" smtClean="0"/>
              <a:t>Row in Table</a:t>
            </a:r>
            <a:endParaRPr lang="el-GR" dirty="0" smtClean="0"/>
          </a:p>
          <a:p>
            <a:r>
              <a:rPr lang="en-US" dirty="0" smtClean="0"/>
              <a:t>Define Node Column Family </a:t>
            </a:r>
            <a:endParaRPr lang="el-GR" dirty="0" smtClean="0"/>
          </a:p>
          <a:p>
            <a:r>
              <a:rPr lang="en-US" dirty="0" smtClean="0"/>
              <a:t>Row Key</a:t>
            </a:r>
          </a:p>
          <a:p>
            <a:pPr lvl="1"/>
            <a:r>
              <a:rPr lang="en-US" dirty="0" smtClean="0"/>
              <a:t>Internal Nodes </a:t>
            </a:r>
            <a:r>
              <a:rPr lang="el-GR" dirty="0" smtClean="0"/>
              <a:t>– </a:t>
            </a:r>
            <a:r>
              <a:rPr lang="en-US" dirty="0" smtClean="0"/>
              <a:t> Last Key of Respective Node</a:t>
            </a:r>
          </a:p>
          <a:p>
            <a:pPr lvl="1"/>
            <a:r>
              <a:rPr lang="en-US" dirty="0" smtClean="0"/>
              <a:t>Leafs</a:t>
            </a:r>
            <a:r>
              <a:rPr lang="el-GR" dirty="0" smtClean="0"/>
              <a:t> – </a:t>
            </a:r>
            <a:r>
              <a:rPr lang="en-US" dirty="0" smtClean="0"/>
              <a:t>Adding a Special  Tag in Front of Last Node key</a:t>
            </a:r>
            <a:r>
              <a:rPr lang="el-GR" dirty="0" smtClean="0"/>
              <a:t> (</a:t>
            </a:r>
            <a:r>
              <a:rPr lang="en-US" dirty="0" smtClean="0"/>
              <a:t>Sorting </a:t>
            </a:r>
            <a:r>
              <a:rPr lang="en-US" dirty="0"/>
              <a:t>in </a:t>
            </a:r>
            <a:r>
              <a:rPr lang="en-US" dirty="0" smtClean="0"/>
              <a:t>Lexicographic </a:t>
            </a:r>
            <a:r>
              <a:rPr lang="en-US" dirty="0"/>
              <a:t>order</a:t>
            </a:r>
            <a:r>
              <a:rPr lang="el-GR" dirty="0" smtClean="0"/>
              <a:t>)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4" name="Picture 3" descr="r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07" y="4797152"/>
            <a:ext cx="9130693" cy="86409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0"/>
            <a:ext cx="8507288" cy="764704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Organizing Data in Table</a:t>
            </a:r>
            <a:endParaRPr kumimoji="0" lang="en-US" sz="36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>
            <a:normAutofit/>
          </a:bodyPr>
          <a:lstStyle/>
          <a:p>
            <a:r>
              <a:rPr lang="en-US" dirty="0" smtClean="0"/>
              <a:t>Check Tree Range</a:t>
            </a:r>
            <a:endParaRPr lang="el-GR" dirty="0" smtClean="0"/>
          </a:p>
          <a:p>
            <a:r>
              <a:rPr lang="en-US" dirty="0" smtClean="0"/>
              <a:t>Find Leaf</a:t>
            </a:r>
          </a:p>
          <a:p>
            <a:pPr lvl="1"/>
            <a:r>
              <a:rPr lang="en-US" dirty="0" smtClean="0"/>
              <a:t>Leaf Including left range</a:t>
            </a:r>
            <a:endParaRPr lang="el-GR" dirty="0" smtClean="0"/>
          </a:p>
          <a:p>
            <a:pPr lvl="1"/>
            <a:r>
              <a:rPr lang="en-US" dirty="0"/>
              <a:t>Leaf Including </a:t>
            </a:r>
            <a:r>
              <a:rPr lang="en-US" dirty="0" smtClean="0"/>
              <a:t>right </a:t>
            </a:r>
            <a:r>
              <a:rPr lang="en-US" dirty="0"/>
              <a:t>range </a:t>
            </a:r>
            <a:endParaRPr lang="en-US" dirty="0" smtClean="0"/>
          </a:p>
          <a:p>
            <a:pPr lvl="1"/>
            <a:r>
              <a:rPr lang="en-US" dirty="0" err="1" smtClean="0"/>
              <a:t>Hbase</a:t>
            </a:r>
            <a:r>
              <a:rPr lang="en-US" dirty="0" smtClean="0"/>
              <a:t> Table</a:t>
            </a:r>
            <a:endParaRPr lang="el-GR" dirty="0" smtClean="0"/>
          </a:p>
          <a:p>
            <a:pPr lvl="1"/>
            <a:r>
              <a:rPr lang="en-US" dirty="0" smtClean="0"/>
              <a:t>Scan to Find Keys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Rowkey</a:t>
            </a:r>
            <a:r>
              <a:rPr lang="en-US" dirty="0" smtClean="0"/>
              <a:t> from each Leaf to Scan</a:t>
            </a:r>
          </a:p>
          <a:p>
            <a:r>
              <a:rPr lang="en-US" dirty="0" smtClean="0"/>
              <a:t>Complexity</a:t>
            </a:r>
            <a:endParaRPr lang="el-GR" dirty="0" smtClean="0"/>
          </a:p>
          <a:p>
            <a:pPr lvl="1"/>
            <a:r>
              <a:rPr lang="el-GR" dirty="0" smtClean="0"/>
              <a:t>Τ </a:t>
            </a:r>
            <a:r>
              <a:rPr lang="en-US" dirty="0" smtClean="0"/>
              <a:t>Trees</a:t>
            </a:r>
            <a:r>
              <a:rPr lang="el-GR" dirty="0" smtClean="0"/>
              <a:t> , Ε </a:t>
            </a:r>
            <a:r>
              <a:rPr lang="en-US" dirty="0" smtClean="0"/>
              <a:t>keys in Tree</a:t>
            </a:r>
            <a:r>
              <a:rPr lang="el-GR" dirty="0" smtClean="0"/>
              <a:t>, Β </a:t>
            </a:r>
            <a:r>
              <a:rPr lang="en-US" dirty="0" smtClean="0"/>
              <a:t>Tree Order</a:t>
            </a:r>
            <a:endParaRPr lang="el-GR" dirty="0" smtClean="0"/>
          </a:p>
          <a:p>
            <a:pPr lvl="1"/>
            <a:r>
              <a:rPr lang="el-GR" dirty="0" smtClean="0"/>
              <a:t>Ο(2*(Τ + </a:t>
            </a:r>
            <a:r>
              <a:rPr lang="en-US" dirty="0" err="1" smtClean="0"/>
              <a:t>log</a:t>
            </a:r>
            <a:r>
              <a:rPr lang="en-US" b="1" baseline="-25000" dirty="0" err="1" smtClean="0"/>
              <a:t>B</a:t>
            </a:r>
            <a:r>
              <a:rPr lang="en-US" b="1" dirty="0" smtClean="0"/>
              <a:t>(E) )</a:t>
            </a: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0"/>
            <a:ext cx="8507288" cy="764704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Range Queries</a:t>
            </a:r>
            <a:r>
              <a:rPr kumimoji="0" lang="en-US" sz="40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on </a:t>
            </a:r>
            <a:r>
              <a:rPr kumimoji="0" lang="el-GR" sz="40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Β+</a:t>
            </a:r>
            <a:r>
              <a:rPr lang="en-US" sz="4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Trees</a:t>
            </a:r>
            <a:endParaRPr kumimoji="0" lang="en-US" sz="4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23" y="1412776"/>
            <a:ext cx="9144000" cy="3600400"/>
          </a:xfrm>
          <a:prstGeom prst="rect">
            <a:avLst/>
          </a:prstGeom>
        </p:spPr>
      </p:pic>
      <p:pic>
        <p:nvPicPr>
          <p:cNvPr id="12" name="Picture 11" descr="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623" y="1412776"/>
            <a:ext cx="9144000" cy="3600400"/>
          </a:xfrm>
          <a:prstGeom prst="rect">
            <a:avLst/>
          </a:prstGeom>
        </p:spPr>
      </p:pic>
      <p:pic>
        <p:nvPicPr>
          <p:cNvPr id="13" name="Picture 12" descr="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613" y="1412776"/>
            <a:ext cx="9144000" cy="3600400"/>
          </a:xfrm>
          <a:prstGeom prst="rect">
            <a:avLst/>
          </a:prstGeom>
        </p:spPr>
      </p:pic>
      <p:pic>
        <p:nvPicPr>
          <p:cNvPr id="14" name="Picture 13" descr="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4613" y="1412776"/>
            <a:ext cx="9144000" cy="3600400"/>
          </a:xfrm>
          <a:prstGeom prst="rect">
            <a:avLst/>
          </a:prstGeom>
        </p:spPr>
      </p:pic>
      <p:pic>
        <p:nvPicPr>
          <p:cNvPr id="15" name="Picture 14" descr="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4613" y="1412776"/>
            <a:ext cx="91440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1524</TotalTime>
  <Words>986</Words>
  <Application>Microsoft Office PowerPoint</Application>
  <PresentationFormat>On-screen Show (4:3)</PresentationFormat>
  <Paragraphs>290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Information Retrieval in Cloud</vt:lpstr>
      <vt:lpstr>Presentation Contents</vt:lpstr>
      <vt:lpstr>HDFS Architecture</vt:lpstr>
      <vt:lpstr>HBase Architecture</vt:lpstr>
      <vt:lpstr>MapReduce Programming Model</vt:lpstr>
      <vt:lpstr>Building Tree with BulkInsert</vt:lpstr>
      <vt:lpstr>Building Tree with BulkLoading</vt:lpstr>
      <vt:lpstr>PowerPoint Presentation</vt:lpstr>
      <vt:lpstr>PowerPoint Presentation</vt:lpstr>
      <vt:lpstr>PowerPoint Presentation</vt:lpstr>
      <vt:lpstr>Experiments – Systems &amp; Tools</vt:lpstr>
      <vt:lpstr>Experiments – Data &amp; Observations</vt:lpstr>
      <vt:lpstr>Experiments – Bulk Insert</vt:lpstr>
      <vt:lpstr>Execution Time Distribution – Order 5</vt:lpstr>
      <vt:lpstr>Execution Time Distribution – Order 101</vt:lpstr>
      <vt:lpstr>Experiments – Bulk Insert</vt:lpstr>
      <vt:lpstr>Experiments – Bulk Loading</vt:lpstr>
      <vt:lpstr>Execution Time Distribution – Buffer 128</vt:lpstr>
      <vt:lpstr>Execution Time Distribution– Buffer 512</vt:lpstr>
      <vt:lpstr>Experiments – Bulk Loading</vt:lpstr>
      <vt:lpstr>Conclusions</vt:lpstr>
      <vt:lpstr>THANK YOU FOR YOUR ATTENTION!!!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bzois</dc:creator>
  <cp:lastModifiedBy>bzois</cp:lastModifiedBy>
  <cp:revision>630</cp:revision>
  <dcterms:created xsi:type="dcterms:W3CDTF">2012-07-23T15:49:11Z</dcterms:created>
  <dcterms:modified xsi:type="dcterms:W3CDTF">2013-01-16T08:30:32Z</dcterms:modified>
</cp:coreProperties>
</file>